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58"/>
  </p:notesMasterIdLst>
  <p:handoutMasterIdLst>
    <p:handoutMasterId r:id="rId59"/>
  </p:handoutMasterIdLst>
  <p:sldIdLst>
    <p:sldId id="347" r:id="rId2"/>
    <p:sldId id="348" r:id="rId3"/>
    <p:sldId id="402" r:id="rId4"/>
    <p:sldId id="349" r:id="rId5"/>
    <p:sldId id="263" r:id="rId6"/>
    <p:sldId id="382" r:id="rId7"/>
    <p:sldId id="351" r:id="rId8"/>
    <p:sldId id="308" r:id="rId9"/>
    <p:sldId id="352" r:id="rId10"/>
    <p:sldId id="353" r:id="rId11"/>
    <p:sldId id="350" r:id="rId12"/>
    <p:sldId id="354" r:id="rId13"/>
    <p:sldId id="355" r:id="rId14"/>
    <p:sldId id="356" r:id="rId15"/>
    <p:sldId id="360" r:id="rId16"/>
    <p:sldId id="393" r:id="rId17"/>
    <p:sldId id="401" r:id="rId18"/>
    <p:sldId id="264" r:id="rId19"/>
    <p:sldId id="383" r:id="rId20"/>
    <p:sldId id="369" r:id="rId21"/>
    <p:sldId id="384" r:id="rId22"/>
    <p:sldId id="364" r:id="rId23"/>
    <p:sldId id="386" r:id="rId24"/>
    <p:sldId id="388" r:id="rId25"/>
    <p:sldId id="387" r:id="rId26"/>
    <p:sldId id="389" r:id="rId27"/>
    <p:sldId id="395" r:id="rId28"/>
    <p:sldId id="385" r:id="rId29"/>
    <p:sldId id="368" r:id="rId30"/>
    <p:sldId id="370" r:id="rId31"/>
    <p:sldId id="359" r:id="rId32"/>
    <p:sldId id="396" r:id="rId33"/>
    <p:sldId id="405" r:id="rId34"/>
    <p:sldId id="404" r:id="rId35"/>
    <p:sldId id="372" r:id="rId36"/>
    <p:sldId id="397" r:id="rId37"/>
    <p:sldId id="398" r:id="rId38"/>
    <p:sldId id="400" r:id="rId39"/>
    <p:sldId id="366" r:id="rId40"/>
    <p:sldId id="399" r:id="rId41"/>
    <p:sldId id="272" r:id="rId42"/>
    <p:sldId id="273" r:id="rId43"/>
    <p:sldId id="341" r:id="rId44"/>
    <p:sldId id="315" r:id="rId45"/>
    <p:sldId id="316" r:id="rId46"/>
    <p:sldId id="317" r:id="rId47"/>
    <p:sldId id="342" r:id="rId48"/>
    <p:sldId id="318" r:id="rId49"/>
    <p:sldId id="343" r:id="rId50"/>
    <p:sldId id="319" r:id="rId51"/>
    <p:sldId id="344" r:id="rId52"/>
    <p:sldId id="291" r:id="rId53"/>
    <p:sldId id="293" r:id="rId54"/>
    <p:sldId id="403" r:id="rId55"/>
    <p:sldId id="290" r:id="rId56"/>
    <p:sldId id="29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344"/>
    <p:restoredTop sz="88955"/>
  </p:normalViewPr>
  <p:slideViewPr>
    <p:cSldViewPr snapToGrid="0" snapToObjects="1">
      <p:cViewPr>
        <p:scale>
          <a:sx n="80" d="100"/>
          <a:sy n="80" d="100"/>
        </p:scale>
        <p:origin x="15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187902-4E52-2B4C-952F-E82252157D83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3AF14-DA30-6F43-93B0-92B02E956203}">
      <dgm:prSet phldrT="[Text]"/>
      <dgm:spPr/>
      <dgm:t>
        <a:bodyPr/>
        <a:lstStyle/>
        <a:p>
          <a:pPr algn="ctr"/>
          <a:r>
            <a:rPr lang="en-US" dirty="0" smtClean="0">
              <a:solidFill>
                <a:srgbClr val="DA3F31"/>
              </a:solidFill>
            </a:rPr>
            <a:t>Single thread</a:t>
          </a:r>
          <a:endParaRPr lang="en-US" dirty="0">
            <a:solidFill>
              <a:srgbClr val="DA3F31"/>
            </a:solidFill>
          </a:endParaRPr>
        </a:p>
      </dgm:t>
    </dgm:pt>
    <dgm:pt modelId="{9AB2AC2E-C1D6-1944-A8DA-B713F38F169F}" type="parTrans" cxnId="{CF2B64A1-E1BB-024D-B83A-7A9249AAB244}">
      <dgm:prSet/>
      <dgm:spPr/>
      <dgm:t>
        <a:bodyPr/>
        <a:lstStyle/>
        <a:p>
          <a:endParaRPr lang="en-US"/>
        </a:p>
      </dgm:t>
    </dgm:pt>
    <dgm:pt modelId="{B40AD81F-589F-6840-B75A-1AD0B262E0A5}" type="sibTrans" cxnId="{CF2B64A1-E1BB-024D-B83A-7A9249AAB244}">
      <dgm:prSet/>
      <dgm:spPr/>
      <dgm:t>
        <a:bodyPr/>
        <a:lstStyle/>
        <a:p>
          <a:endParaRPr lang="en-US"/>
        </a:p>
      </dgm:t>
    </dgm:pt>
    <dgm:pt modelId="{B9E5D0E9-DA3C-2D44-97AE-26E06017E21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5DCAA59-6AF9-FB4D-B710-6068C7C4E243}" type="sibTrans" cxnId="{69E1CE88-1170-B64E-B2F0-FA06B27949BA}">
      <dgm:prSet/>
      <dgm:spPr/>
      <dgm:t>
        <a:bodyPr/>
        <a:lstStyle/>
        <a:p>
          <a:endParaRPr lang="en-US"/>
        </a:p>
      </dgm:t>
    </dgm:pt>
    <dgm:pt modelId="{CAD4B041-816B-5444-9D1B-7403264ACAF6}" type="parTrans" cxnId="{69E1CE88-1170-B64E-B2F0-FA06B27949BA}">
      <dgm:prSet/>
      <dgm:spPr/>
      <dgm:t>
        <a:bodyPr/>
        <a:lstStyle/>
        <a:p>
          <a:endParaRPr lang="en-US"/>
        </a:p>
      </dgm:t>
    </dgm:pt>
    <dgm:pt modelId="{AEBE6768-90DE-E848-9267-BDB4893A1A4D}" type="pres">
      <dgm:prSet presAssocID="{91187902-4E52-2B4C-952F-E82252157D83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7C41C269-6414-8846-A01C-30ED632297AC}" type="pres">
      <dgm:prSet presAssocID="{B9E5D0E9-DA3C-2D44-97AE-26E06017E211}" presName="parenttextcomposite" presStyleCnt="0"/>
      <dgm:spPr/>
    </dgm:pt>
    <dgm:pt modelId="{2B21150B-A4B4-0648-9701-42CEFE01B4A4}" type="pres">
      <dgm:prSet presAssocID="{B9E5D0E9-DA3C-2D44-97AE-26E06017E211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1921B-A7F6-2045-AE6C-CD4F65204DC4}" type="pres">
      <dgm:prSet presAssocID="{B9E5D0E9-DA3C-2D44-97AE-26E06017E211}" presName="composite" presStyleCnt="0"/>
      <dgm:spPr/>
    </dgm:pt>
    <dgm:pt modelId="{A57B3896-A730-8745-8987-637BE3928303}" type="pres">
      <dgm:prSet presAssocID="{B9E5D0E9-DA3C-2D44-97AE-26E06017E211}" presName="chevron1" presStyleLbl="alignNode1" presStyleIdx="0" presStyleCnt="7"/>
      <dgm:spPr/>
    </dgm:pt>
    <dgm:pt modelId="{A53BAA7A-06BB-AB4B-B284-93310B7C8A7E}" type="pres">
      <dgm:prSet presAssocID="{B9E5D0E9-DA3C-2D44-97AE-26E06017E211}" presName="chevron2" presStyleLbl="alignNode1" presStyleIdx="1" presStyleCnt="7"/>
      <dgm:spPr/>
    </dgm:pt>
    <dgm:pt modelId="{EB54104B-2A0F-FA4F-9313-3D567BD37654}" type="pres">
      <dgm:prSet presAssocID="{B9E5D0E9-DA3C-2D44-97AE-26E06017E211}" presName="chevron3" presStyleLbl="alignNode1" presStyleIdx="2" presStyleCnt="7"/>
      <dgm:spPr/>
    </dgm:pt>
    <dgm:pt modelId="{1FB44350-9307-404E-A3F6-7ADDC1758CE6}" type="pres">
      <dgm:prSet presAssocID="{B9E5D0E9-DA3C-2D44-97AE-26E06017E211}" presName="chevron4" presStyleLbl="alignNode1" presStyleIdx="3" presStyleCnt="7"/>
      <dgm:spPr/>
    </dgm:pt>
    <dgm:pt modelId="{DAE11360-B1BC-CC4D-92DF-4DDEE0C4A1B0}" type="pres">
      <dgm:prSet presAssocID="{B9E5D0E9-DA3C-2D44-97AE-26E06017E211}" presName="chevron5" presStyleLbl="alignNode1" presStyleIdx="4" presStyleCnt="7"/>
      <dgm:spPr/>
    </dgm:pt>
    <dgm:pt modelId="{E28BE604-6D76-D64D-B62C-E8829C90BA9E}" type="pres">
      <dgm:prSet presAssocID="{B9E5D0E9-DA3C-2D44-97AE-26E06017E211}" presName="chevron6" presStyleLbl="alignNode1" presStyleIdx="5" presStyleCnt="7"/>
      <dgm:spPr/>
    </dgm:pt>
    <dgm:pt modelId="{EB1D4E11-A001-4A48-8065-EE9270F5C110}" type="pres">
      <dgm:prSet presAssocID="{B9E5D0E9-DA3C-2D44-97AE-26E06017E211}" presName="chevron7" presStyleLbl="alignNode1" presStyleIdx="6" presStyleCnt="7"/>
      <dgm:spPr/>
    </dgm:pt>
    <dgm:pt modelId="{EBE18D7D-70F0-D746-ACA7-FC3A5F2CBC8A}" type="pres">
      <dgm:prSet presAssocID="{B9E5D0E9-DA3C-2D44-97AE-26E06017E211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F2B64A1-E1BB-024D-B83A-7A9249AAB244}" srcId="{B9E5D0E9-DA3C-2D44-97AE-26E06017E211}" destId="{A943AF14-DA30-6F43-93B0-92B02E956203}" srcOrd="0" destOrd="0" parTransId="{9AB2AC2E-C1D6-1944-A8DA-B713F38F169F}" sibTransId="{B40AD81F-589F-6840-B75A-1AD0B262E0A5}"/>
    <dgm:cxn modelId="{2996090A-150A-F44A-A277-B1BD3F41CE49}" type="presOf" srcId="{91187902-4E52-2B4C-952F-E82252157D83}" destId="{AEBE6768-90DE-E848-9267-BDB4893A1A4D}" srcOrd="0" destOrd="0" presId="urn:microsoft.com/office/officeart/2008/layout/VerticalAccentList"/>
    <dgm:cxn modelId="{69E1CE88-1170-B64E-B2F0-FA06B27949BA}" srcId="{91187902-4E52-2B4C-952F-E82252157D83}" destId="{B9E5D0E9-DA3C-2D44-97AE-26E06017E211}" srcOrd="0" destOrd="0" parTransId="{CAD4B041-816B-5444-9D1B-7403264ACAF6}" sibTransId="{65DCAA59-6AF9-FB4D-B710-6068C7C4E243}"/>
    <dgm:cxn modelId="{154E34E9-1B28-3041-A63C-E10ED348FFCC}" type="presOf" srcId="{A943AF14-DA30-6F43-93B0-92B02E956203}" destId="{EBE18D7D-70F0-D746-ACA7-FC3A5F2CBC8A}" srcOrd="0" destOrd="0" presId="urn:microsoft.com/office/officeart/2008/layout/VerticalAccentList"/>
    <dgm:cxn modelId="{D19D6195-DA6B-2742-B773-FB0A408B1D85}" type="presOf" srcId="{B9E5D0E9-DA3C-2D44-97AE-26E06017E211}" destId="{2B21150B-A4B4-0648-9701-42CEFE01B4A4}" srcOrd="0" destOrd="0" presId="urn:microsoft.com/office/officeart/2008/layout/VerticalAccentList"/>
    <dgm:cxn modelId="{34072418-1527-B74C-A593-8B4A5182BA4A}" type="presParOf" srcId="{AEBE6768-90DE-E848-9267-BDB4893A1A4D}" destId="{7C41C269-6414-8846-A01C-30ED632297AC}" srcOrd="0" destOrd="0" presId="urn:microsoft.com/office/officeart/2008/layout/VerticalAccentList"/>
    <dgm:cxn modelId="{70FA15F2-01D8-0F4C-A620-C69169FBB909}" type="presParOf" srcId="{7C41C269-6414-8846-A01C-30ED632297AC}" destId="{2B21150B-A4B4-0648-9701-42CEFE01B4A4}" srcOrd="0" destOrd="0" presId="urn:microsoft.com/office/officeart/2008/layout/VerticalAccentList"/>
    <dgm:cxn modelId="{AB0EF0DE-7182-1046-9812-68C6E59A9FF7}" type="presParOf" srcId="{AEBE6768-90DE-E848-9267-BDB4893A1A4D}" destId="{75B1921B-A7F6-2045-AE6C-CD4F65204DC4}" srcOrd="1" destOrd="0" presId="urn:microsoft.com/office/officeart/2008/layout/VerticalAccentList"/>
    <dgm:cxn modelId="{AFB8BFD1-1F57-2F44-86E0-91B521CA24C9}" type="presParOf" srcId="{75B1921B-A7F6-2045-AE6C-CD4F65204DC4}" destId="{A57B3896-A730-8745-8987-637BE3928303}" srcOrd="0" destOrd="0" presId="urn:microsoft.com/office/officeart/2008/layout/VerticalAccentList"/>
    <dgm:cxn modelId="{98E83B20-99DF-6C42-AACE-6245C8CCB492}" type="presParOf" srcId="{75B1921B-A7F6-2045-AE6C-CD4F65204DC4}" destId="{A53BAA7A-06BB-AB4B-B284-93310B7C8A7E}" srcOrd="1" destOrd="0" presId="urn:microsoft.com/office/officeart/2008/layout/VerticalAccentList"/>
    <dgm:cxn modelId="{1C3F3C94-3554-DC48-A036-757D98266E32}" type="presParOf" srcId="{75B1921B-A7F6-2045-AE6C-CD4F65204DC4}" destId="{EB54104B-2A0F-FA4F-9313-3D567BD37654}" srcOrd="2" destOrd="0" presId="urn:microsoft.com/office/officeart/2008/layout/VerticalAccentList"/>
    <dgm:cxn modelId="{6E2CD1D6-893C-2A49-A937-7ABD5365ACD7}" type="presParOf" srcId="{75B1921B-A7F6-2045-AE6C-CD4F65204DC4}" destId="{1FB44350-9307-404E-A3F6-7ADDC1758CE6}" srcOrd="3" destOrd="0" presId="urn:microsoft.com/office/officeart/2008/layout/VerticalAccentList"/>
    <dgm:cxn modelId="{B39079E6-40FF-8243-99D6-6B68634E7F40}" type="presParOf" srcId="{75B1921B-A7F6-2045-AE6C-CD4F65204DC4}" destId="{DAE11360-B1BC-CC4D-92DF-4DDEE0C4A1B0}" srcOrd="4" destOrd="0" presId="urn:microsoft.com/office/officeart/2008/layout/VerticalAccentList"/>
    <dgm:cxn modelId="{7EB87FE6-0953-4443-806E-805028507F3C}" type="presParOf" srcId="{75B1921B-A7F6-2045-AE6C-CD4F65204DC4}" destId="{E28BE604-6D76-D64D-B62C-E8829C90BA9E}" srcOrd="5" destOrd="0" presId="urn:microsoft.com/office/officeart/2008/layout/VerticalAccentList"/>
    <dgm:cxn modelId="{A9522691-8672-2649-8B58-45AC291D5765}" type="presParOf" srcId="{75B1921B-A7F6-2045-AE6C-CD4F65204DC4}" destId="{EB1D4E11-A001-4A48-8065-EE9270F5C110}" srcOrd="6" destOrd="0" presId="urn:microsoft.com/office/officeart/2008/layout/VerticalAccentList"/>
    <dgm:cxn modelId="{C3A2BECA-5AE4-5044-9B11-75969134264F}" type="presParOf" srcId="{75B1921B-A7F6-2045-AE6C-CD4F65204DC4}" destId="{EBE18D7D-70F0-D746-ACA7-FC3A5F2CBC8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187902-4E52-2B4C-952F-E82252157D83}" type="doc">
      <dgm:prSet loTypeId="urn:microsoft.com/office/officeart/2008/layout/VerticalAccent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43AF14-DA30-6F43-93B0-92B02E956203}">
      <dgm:prSet phldrT="[Text]"/>
      <dgm:spPr/>
      <dgm:t>
        <a:bodyPr/>
        <a:lstStyle/>
        <a:p>
          <a:pPr algn="ctr"/>
          <a:r>
            <a:rPr lang="en-US" dirty="0" smtClean="0">
              <a:solidFill>
                <a:srgbClr val="DA3F31"/>
              </a:solidFill>
            </a:rPr>
            <a:t>Single thread</a:t>
          </a:r>
          <a:endParaRPr lang="en-US" dirty="0">
            <a:solidFill>
              <a:srgbClr val="DA3F31"/>
            </a:solidFill>
          </a:endParaRPr>
        </a:p>
      </dgm:t>
    </dgm:pt>
    <dgm:pt modelId="{9AB2AC2E-C1D6-1944-A8DA-B713F38F169F}" type="parTrans" cxnId="{CF2B64A1-E1BB-024D-B83A-7A9249AAB244}">
      <dgm:prSet/>
      <dgm:spPr/>
      <dgm:t>
        <a:bodyPr/>
        <a:lstStyle/>
        <a:p>
          <a:endParaRPr lang="en-US"/>
        </a:p>
      </dgm:t>
    </dgm:pt>
    <dgm:pt modelId="{B40AD81F-589F-6840-B75A-1AD0B262E0A5}" type="sibTrans" cxnId="{CF2B64A1-E1BB-024D-B83A-7A9249AAB244}">
      <dgm:prSet/>
      <dgm:spPr/>
      <dgm:t>
        <a:bodyPr/>
        <a:lstStyle/>
        <a:p>
          <a:endParaRPr lang="en-US"/>
        </a:p>
      </dgm:t>
    </dgm:pt>
    <dgm:pt modelId="{B9E5D0E9-DA3C-2D44-97AE-26E06017E21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5DCAA59-6AF9-FB4D-B710-6068C7C4E243}" type="sibTrans" cxnId="{69E1CE88-1170-B64E-B2F0-FA06B27949BA}">
      <dgm:prSet/>
      <dgm:spPr/>
      <dgm:t>
        <a:bodyPr/>
        <a:lstStyle/>
        <a:p>
          <a:endParaRPr lang="en-US"/>
        </a:p>
      </dgm:t>
    </dgm:pt>
    <dgm:pt modelId="{CAD4B041-816B-5444-9D1B-7403264ACAF6}" type="parTrans" cxnId="{69E1CE88-1170-B64E-B2F0-FA06B27949BA}">
      <dgm:prSet/>
      <dgm:spPr/>
      <dgm:t>
        <a:bodyPr/>
        <a:lstStyle/>
        <a:p>
          <a:endParaRPr lang="en-US"/>
        </a:p>
      </dgm:t>
    </dgm:pt>
    <dgm:pt modelId="{AEBE6768-90DE-E848-9267-BDB4893A1A4D}" type="pres">
      <dgm:prSet presAssocID="{91187902-4E52-2B4C-952F-E82252157D83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en-US"/>
        </a:p>
      </dgm:t>
    </dgm:pt>
    <dgm:pt modelId="{7C41C269-6414-8846-A01C-30ED632297AC}" type="pres">
      <dgm:prSet presAssocID="{B9E5D0E9-DA3C-2D44-97AE-26E06017E211}" presName="parenttextcomposite" presStyleCnt="0"/>
      <dgm:spPr/>
    </dgm:pt>
    <dgm:pt modelId="{2B21150B-A4B4-0648-9701-42CEFE01B4A4}" type="pres">
      <dgm:prSet presAssocID="{B9E5D0E9-DA3C-2D44-97AE-26E06017E211}" presName="parenttext" presStyleLbl="revTx" presStyleIdx="0" presStyleCnt="1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1921B-A7F6-2045-AE6C-CD4F65204DC4}" type="pres">
      <dgm:prSet presAssocID="{B9E5D0E9-DA3C-2D44-97AE-26E06017E211}" presName="composite" presStyleCnt="0"/>
      <dgm:spPr/>
    </dgm:pt>
    <dgm:pt modelId="{A57B3896-A730-8745-8987-637BE3928303}" type="pres">
      <dgm:prSet presAssocID="{B9E5D0E9-DA3C-2D44-97AE-26E06017E211}" presName="chevron1" presStyleLbl="alignNode1" presStyleIdx="0" presStyleCnt="7"/>
      <dgm:spPr/>
    </dgm:pt>
    <dgm:pt modelId="{A53BAA7A-06BB-AB4B-B284-93310B7C8A7E}" type="pres">
      <dgm:prSet presAssocID="{B9E5D0E9-DA3C-2D44-97AE-26E06017E211}" presName="chevron2" presStyleLbl="alignNode1" presStyleIdx="1" presStyleCnt="7"/>
      <dgm:spPr/>
    </dgm:pt>
    <dgm:pt modelId="{EB54104B-2A0F-FA4F-9313-3D567BD37654}" type="pres">
      <dgm:prSet presAssocID="{B9E5D0E9-DA3C-2D44-97AE-26E06017E211}" presName="chevron3" presStyleLbl="alignNode1" presStyleIdx="2" presStyleCnt="7"/>
      <dgm:spPr/>
    </dgm:pt>
    <dgm:pt modelId="{1FB44350-9307-404E-A3F6-7ADDC1758CE6}" type="pres">
      <dgm:prSet presAssocID="{B9E5D0E9-DA3C-2D44-97AE-26E06017E211}" presName="chevron4" presStyleLbl="alignNode1" presStyleIdx="3" presStyleCnt="7"/>
      <dgm:spPr/>
    </dgm:pt>
    <dgm:pt modelId="{DAE11360-B1BC-CC4D-92DF-4DDEE0C4A1B0}" type="pres">
      <dgm:prSet presAssocID="{B9E5D0E9-DA3C-2D44-97AE-26E06017E211}" presName="chevron5" presStyleLbl="alignNode1" presStyleIdx="4" presStyleCnt="7"/>
      <dgm:spPr/>
    </dgm:pt>
    <dgm:pt modelId="{E28BE604-6D76-D64D-B62C-E8829C90BA9E}" type="pres">
      <dgm:prSet presAssocID="{B9E5D0E9-DA3C-2D44-97AE-26E06017E211}" presName="chevron6" presStyleLbl="alignNode1" presStyleIdx="5" presStyleCnt="7"/>
      <dgm:spPr/>
    </dgm:pt>
    <dgm:pt modelId="{EB1D4E11-A001-4A48-8065-EE9270F5C110}" type="pres">
      <dgm:prSet presAssocID="{B9E5D0E9-DA3C-2D44-97AE-26E06017E211}" presName="chevron7" presStyleLbl="alignNode1" presStyleIdx="6" presStyleCnt="7"/>
      <dgm:spPr/>
    </dgm:pt>
    <dgm:pt modelId="{EBE18D7D-70F0-D746-ACA7-FC3A5F2CBC8A}" type="pres">
      <dgm:prSet presAssocID="{B9E5D0E9-DA3C-2D44-97AE-26E06017E211}" presName="childtext" presStyleLbl="solidFgAcc1" presStyleIdx="0" presStyleCnt="1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BD1448-8C40-CC42-BCE0-9145C4AB2705}" type="presOf" srcId="{A943AF14-DA30-6F43-93B0-92B02E956203}" destId="{EBE18D7D-70F0-D746-ACA7-FC3A5F2CBC8A}" srcOrd="0" destOrd="0" presId="urn:microsoft.com/office/officeart/2008/layout/VerticalAccentList"/>
    <dgm:cxn modelId="{CF2B64A1-E1BB-024D-B83A-7A9249AAB244}" srcId="{B9E5D0E9-DA3C-2D44-97AE-26E06017E211}" destId="{A943AF14-DA30-6F43-93B0-92B02E956203}" srcOrd="0" destOrd="0" parTransId="{9AB2AC2E-C1D6-1944-A8DA-B713F38F169F}" sibTransId="{B40AD81F-589F-6840-B75A-1AD0B262E0A5}"/>
    <dgm:cxn modelId="{3CE410C2-AF49-AE48-AA58-FC9FE0BFEFBD}" type="presOf" srcId="{B9E5D0E9-DA3C-2D44-97AE-26E06017E211}" destId="{2B21150B-A4B4-0648-9701-42CEFE01B4A4}" srcOrd="0" destOrd="0" presId="urn:microsoft.com/office/officeart/2008/layout/VerticalAccentList"/>
    <dgm:cxn modelId="{AE18D1A1-DE92-4249-BAF2-B44399CFFC03}" type="presOf" srcId="{91187902-4E52-2B4C-952F-E82252157D83}" destId="{AEBE6768-90DE-E848-9267-BDB4893A1A4D}" srcOrd="0" destOrd="0" presId="urn:microsoft.com/office/officeart/2008/layout/VerticalAccentList"/>
    <dgm:cxn modelId="{69E1CE88-1170-B64E-B2F0-FA06B27949BA}" srcId="{91187902-4E52-2B4C-952F-E82252157D83}" destId="{B9E5D0E9-DA3C-2D44-97AE-26E06017E211}" srcOrd="0" destOrd="0" parTransId="{CAD4B041-816B-5444-9D1B-7403264ACAF6}" sibTransId="{65DCAA59-6AF9-FB4D-B710-6068C7C4E243}"/>
    <dgm:cxn modelId="{5B0B393B-1417-E347-B48C-603F09D15DF4}" type="presParOf" srcId="{AEBE6768-90DE-E848-9267-BDB4893A1A4D}" destId="{7C41C269-6414-8846-A01C-30ED632297AC}" srcOrd="0" destOrd="0" presId="urn:microsoft.com/office/officeart/2008/layout/VerticalAccentList"/>
    <dgm:cxn modelId="{62C97D74-72E6-4247-94A5-FE04F3808615}" type="presParOf" srcId="{7C41C269-6414-8846-A01C-30ED632297AC}" destId="{2B21150B-A4B4-0648-9701-42CEFE01B4A4}" srcOrd="0" destOrd="0" presId="urn:microsoft.com/office/officeart/2008/layout/VerticalAccentList"/>
    <dgm:cxn modelId="{AE822B85-9BEA-0545-B008-5DC98DB88291}" type="presParOf" srcId="{AEBE6768-90DE-E848-9267-BDB4893A1A4D}" destId="{75B1921B-A7F6-2045-AE6C-CD4F65204DC4}" srcOrd="1" destOrd="0" presId="urn:microsoft.com/office/officeart/2008/layout/VerticalAccentList"/>
    <dgm:cxn modelId="{85FA99A6-5A3D-874D-9C99-A8DAC97498AE}" type="presParOf" srcId="{75B1921B-A7F6-2045-AE6C-CD4F65204DC4}" destId="{A57B3896-A730-8745-8987-637BE3928303}" srcOrd="0" destOrd="0" presId="urn:microsoft.com/office/officeart/2008/layout/VerticalAccentList"/>
    <dgm:cxn modelId="{BF57D755-C451-1247-8248-E307D1077FE9}" type="presParOf" srcId="{75B1921B-A7F6-2045-AE6C-CD4F65204DC4}" destId="{A53BAA7A-06BB-AB4B-B284-93310B7C8A7E}" srcOrd="1" destOrd="0" presId="urn:microsoft.com/office/officeart/2008/layout/VerticalAccentList"/>
    <dgm:cxn modelId="{4FB4864B-ACBD-C14C-81C5-325F98F83301}" type="presParOf" srcId="{75B1921B-A7F6-2045-AE6C-CD4F65204DC4}" destId="{EB54104B-2A0F-FA4F-9313-3D567BD37654}" srcOrd="2" destOrd="0" presId="urn:microsoft.com/office/officeart/2008/layout/VerticalAccentList"/>
    <dgm:cxn modelId="{2460D4BA-ACF4-AE46-9769-772ABB8B9E8F}" type="presParOf" srcId="{75B1921B-A7F6-2045-AE6C-CD4F65204DC4}" destId="{1FB44350-9307-404E-A3F6-7ADDC1758CE6}" srcOrd="3" destOrd="0" presId="urn:microsoft.com/office/officeart/2008/layout/VerticalAccentList"/>
    <dgm:cxn modelId="{DA7E22F7-EA19-1448-A680-23E9BE59D654}" type="presParOf" srcId="{75B1921B-A7F6-2045-AE6C-CD4F65204DC4}" destId="{DAE11360-B1BC-CC4D-92DF-4DDEE0C4A1B0}" srcOrd="4" destOrd="0" presId="urn:microsoft.com/office/officeart/2008/layout/VerticalAccentList"/>
    <dgm:cxn modelId="{629ADC44-B655-6D4A-B051-360D92E14FA5}" type="presParOf" srcId="{75B1921B-A7F6-2045-AE6C-CD4F65204DC4}" destId="{E28BE604-6D76-D64D-B62C-E8829C90BA9E}" srcOrd="5" destOrd="0" presId="urn:microsoft.com/office/officeart/2008/layout/VerticalAccentList"/>
    <dgm:cxn modelId="{E840DF06-E102-9D48-9B18-840ECC5955B7}" type="presParOf" srcId="{75B1921B-A7F6-2045-AE6C-CD4F65204DC4}" destId="{EB1D4E11-A001-4A48-8065-EE9270F5C110}" srcOrd="6" destOrd="0" presId="urn:microsoft.com/office/officeart/2008/layout/VerticalAccentList"/>
    <dgm:cxn modelId="{4DF9DC65-EF26-434B-A611-56D807745FA1}" type="presParOf" srcId="{75B1921B-A7F6-2045-AE6C-CD4F65204DC4}" destId="{EBE18D7D-70F0-D746-ACA7-FC3A5F2CBC8A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150B-A4B4-0648-9701-42CEFE01B4A4}">
      <dsp:nvSpPr>
        <dsp:cNvPr id="0" name=""/>
        <dsp:cNvSpPr/>
      </dsp:nvSpPr>
      <dsp:spPr>
        <a:xfrm>
          <a:off x="131574" y="238324"/>
          <a:ext cx="7868228" cy="7152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b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 </a:t>
          </a:r>
          <a:endParaRPr lang="en-US" sz="3300" kern="1200" dirty="0"/>
        </a:p>
      </dsp:txBody>
      <dsp:txXfrm>
        <a:off x="131574" y="238324"/>
        <a:ext cx="7868228" cy="715293"/>
      </dsp:txXfrm>
    </dsp:sp>
    <dsp:sp modelId="{A57B3896-A730-8745-8987-637BE3928303}">
      <dsp:nvSpPr>
        <dsp:cNvPr id="0" name=""/>
        <dsp:cNvSpPr/>
      </dsp:nvSpPr>
      <dsp:spPr>
        <a:xfrm>
          <a:off x="131574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3BAA7A-06BB-AB4B-B284-93310B7C8A7E}">
      <dsp:nvSpPr>
        <dsp:cNvPr id="0" name=""/>
        <dsp:cNvSpPr/>
      </dsp:nvSpPr>
      <dsp:spPr>
        <a:xfrm>
          <a:off x="1237497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54104B-2A0F-FA4F-9313-3D567BD37654}">
      <dsp:nvSpPr>
        <dsp:cNvPr id="0" name=""/>
        <dsp:cNvSpPr/>
      </dsp:nvSpPr>
      <dsp:spPr>
        <a:xfrm>
          <a:off x="2344294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B44350-9307-404E-A3F6-7ADDC1758CE6}">
      <dsp:nvSpPr>
        <dsp:cNvPr id="0" name=""/>
        <dsp:cNvSpPr/>
      </dsp:nvSpPr>
      <dsp:spPr>
        <a:xfrm>
          <a:off x="3450218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E11360-B1BC-CC4D-92DF-4DDEE0C4A1B0}">
      <dsp:nvSpPr>
        <dsp:cNvPr id="0" name=""/>
        <dsp:cNvSpPr/>
      </dsp:nvSpPr>
      <dsp:spPr>
        <a:xfrm>
          <a:off x="4557015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8BE604-6D76-D64D-B62C-E8829C90BA9E}">
      <dsp:nvSpPr>
        <dsp:cNvPr id="0" name=""/>
        <dsp:cNvSpPr/>
      </dsp:nvSpPr>
      <dsp:spPr>
        <a:xfrm>
          <a:off x="5662938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1D4E11-A001-4A48-8065-EE9270F5C110}">
      <dsp:nvSpPr>
        <dsp:cNvPr id="0" name=""/>
        <dsp:cNvSpPr/>
      </dsp:nvSpPr>
      <dsp:spPr>
        <a:xfrm>
          <a:off x="6769736" y="953618"/>
          <a:ext cx="1841165" cy="1457079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E18D7D-70F0-D746-ACA7-FC3A5F2CBC8A}">
      <dsp:nvSpPr>
        <dsp:cNvPr id="0" name=""/>
        <dsp:cNvSpPr/>
      </dsp:nvSpPr>
      <dsp:spPr>
        <a:xfrm>
          <a:off x="131574" y="1099326"/>
          <a:ext cx="7970515" cy="11656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>
              <a:solidFill>
                <a:srgbClr val="DA3F31"/>
              </a:solidFill>
            </a:rPr>
            <a:t>Single thread</a:t>
          </a:r>
          <a:endParaRPr lang="en-US" sz="3300" kern="1200" dirty="0">
            <a:solidFill>
              <a:srgbClr val="DA3F31"/>
            </a:solidFill>
          </a:endParaRPr>
        </a:p>
      </dsp:txBody>
      <dsp:txXfrm>
        <a:off x="131574" y="1099326"/>
        <a:ext cx="7970515" cy="11656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21150B-A4B4-0648-9701-42CEFE01B4A4}">
      <dsp:nvSpPr>
        <dsp:cNvPr id="0" name=""/>
        <dsp:cNvSpPr/>
      </dsp:nvSpPr>
      <dsp:spPr>
        <a:xfrm>
          <a:off x="118274" y="214234"/>
          <a:ext cx="7072893" cy="6429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b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/>
            <a:t> </a:t>
          </a:r>
          <a:endParaRPr lang="en-US" sz="2900" kern="1200" dirty="0"/>
        </a:p>
      </dsp:txBody>
      <dsp:txXfrm>
        <a:off x="118274" y="214234"/>
        <a:ext cx="7072893" cy="642990"/>
      </dsp:txXfrm>
    </dsp:sp>
    <dsp:sp modelId="{A57B3896-A730-8745-8987-637BE3928303}">
      <dsp:nvSpPr>
        <dsp:cNvPr id="0" name=""/>
        <dsp:cNvSpPr/>
      </dsp:nvSpPr>
      <dsp:spPr>
        <a:xfrm>
          <a:off x="118274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3BAA7A-06BB-AB4B-B284-93310B7C8A7E}">
      <dsp:nvSpPr>
        <dsp:cNvPr id="0" name=""/>
        <dsp:cNvSpPr/>
      </dsp:nvSpPr>
      <dsp:spPr>
        <a:xfrm>
          <a:off x="1112408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54104B-2A0F-FA4F-9313-3D567BD37654}">
      <dsp:nvSpPr>
        <dsp:cNvPr id="0" name=""/>
        <dsp:cNvSpPr/>
      </dsp:nvSpPr>
      <dsp:spPr>
        <a:xfrm>
          <a:off x="2107329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B44350-9307-404E-A3F6-7ADDC1758CE6}">
      <dsp:nvSpPr>
        <dsp:cNvPr id="0" name=""/>
        <dsp:cNvSpPr/>
      </dsp:nvSpPr>
      <dsp:spPr>
        <a:xfrm>
          <a:off x="3101463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AE11360-B1BC-CC4D-92DF-4DDEE0C4A1B0}">
      <dsp:nvSpPr>
        <dsp:cNvPr id="0" name=""/>
        <dsp:cNvSpPr/>
      </dsp:nvSpPr>
      <dsp:spPr>
        <a:xfrm>
          <a:off x="4096383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8BE604-6D76-D64D-B62C-E8829C90BA9E}">
      <dsp:nvSpPr>
        <dsp:cNvPr id="0" name=""/>
        <dsp:cNvSpPr/>
      </dsp:nvSpPr>
      <dsp:spPr>
        <a:xfrm>
          <a:off x="5090518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1D4E11-A001-4A48-8065-EE9270F5C110}">
      <dsp:nvSpPr>
        <dsp:cNvPr id="0" name=""/>
        <dsp:cNvSpPr/>
      </dsp:nvSpPr>
      <dsp:spPr>
        <a:xfrm>
          <a:off x="6085438" y="857224"/>
          <a:ext cx="1655056" cy="1309795"/>
        </a:xfrm>
        <a:prstGeom prst="chevron">
          <a:avLst>
            <a:gd name="adj" fmla="val 706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E18D7D-70F0-D746-ACA7-FC3A5F2CBC8A}">
      <dsp:nvSpPr>
        <dsp:cNvPr id="0" name=""/>
        <dsp:cNvSpPr/>
      </dsp:nvSpPr>
      <dsp:spPr>
        <a:xfrm>
          <a:off x="118274" y="988204"/>
          <a:ext cx="7164840" cy="10478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solidFill>
                <a:srgbClr val="DA3F31"/>
              </a:solidFill>
            </a:rPr>
            <a:t>Single thread</a:t>
          </a:r>
          <a:endParaRPr lang="en-US" sz="2900" kern="1200" dirty="0">
            <a:solidFill>
              <a:srgbClr val="DA3F31"/>
            </a:solidFill>
          </a:endParaRPr>
        </a:p>
      </dsp:txBody>
      <dsp:txXfrm>
        <a:off x="118274" y="988204"/>
        <a:ext cx="7164840" cy="1047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A5C63A-723E-1248-952E-B3ABCB49AA8A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D3E4DE-DF17-7C47-9540-1D0832652F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42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1CEC4C-CE3D-C549-BAA1-33E3A4A7871E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5A580-EB47-D441-B81B-A52ECDB719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1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7873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7363" y="-11796713"/>
            <a:ext cx="22185313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61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6997363" y="-11796713"/>
            <a:ext cx="22185313" cy="1248092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73700" cy="41021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5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1201" b="1" dirty="0" smtClean="0"/>
              <a:t>Runs in </a:t>
            </a:r>
            <a:r>
              <a:rPr lang="en-US" sz="1201" b="1" dirty="0" smtClean="0">
                <a:solidFill>
                  <a:srgbClr val="DA3F31"/>
                </a:solidFill>
              </a:rPr>
              <a:t>additional</a:t>
            </a:r>
            <a:r>
              <a:rPr lang="en-US" sz="1201" b="1" dirty="0" smtClean="0"/>
              <a:t> thread 				</a:t>
            </a:r>
            <a:endParaRPr lang="en-US" sz="1201" b="1" dirty="0" smtClean="0">
              <a:solidFill>
                <a:srgbClr val="DA3F31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201" b="1" dirty="0" smtClean="0"/>
              <a:t>Runs in </a:t>
            </a:r>
            <a:r>
              <a:rPr lang="en-US" sz="1201" b="1" dirty="0" smtClean="0">
                <a:solidFill>
                  <a:srgbClr val="DA3F31"/>
                </a:solidFill>
              </a:rPr>
              <a:t>background</a:t>
            </a:r>
            <a:r>
              <a:rPr lang="en-US" sz="1201" b="1" dirty="0" smtClean="0"/>
              <a:t> even if we </a:t>
            </a:r>
            <a:r>
              <a:rPr lang="en-US" sz="1201" b="1" dirty="0" smtClean="0">
                <a:solidFill>
                  <a:srgbClr val="DA3F31"/>
                </a:solidFill>
              </a:rPr>
              <a:t>close</a:t>
            </a:r>
            <a:r>
              <a:rPr lang="en-US" sz="1201" b="1" dirty="0" smtClean="0"/>
              <a:t> pages	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/>
              <a:t>Doesn’t have access to </a:t>
            </a:r>
            <a:r>
              <a:rPr lang="en-US" sz="1600" b="1" dirty="0" smtClean="0">
                <a:solidFill>
                  <a:srgbClr val="DA3F31"/>
                </a:solidFill>
              </a:rPr>
              <a:t>DOM / HTML</a:t>
            </a:r>
          </a:p>
          <a:p>
            <a:pPr>
              <a:lnSpc>
                <a:spcPct val="150000"/>
              </a:lnSpc>
            </a:pPr>
            <a:r>
              <a:rPr lang="en-US" sz="1600" b="1" dirty="0" smtClean="0"/>
              <a:t>Manages all </a:t>
            </a:r>
            <a:r>
              <a:rPr lang="en-US" sz="1600" b="1" dirty="0" smtClean="0">
                <a:solidFill>
                  <a:srgbClr val="DA3F31"/>
                </a:solidFill>
              </a:rPr>
              <a:t>pages</a:t>
            </a:r>
            <a:r>
              <a:rPr lang="en-US" sz="1600" b="1" dirty="0" smtClean="0"/>
              <a:t> (as long as they are under the scope)</a:t>
            </a:r>
            <a:endParaRPr lang="en-US" sz="1334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151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600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Register</a:t>
            </a:r>
            <a:r>
              <a:rPr lang="en-US" baseline="0" dirty="0" smtClean="0"/>
              <a:t> as a background process /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Activate as soon as it should be activated not </a:t>
            </a:r>
            <a:r>
              <a:rPr lang="en-US" baseline="0" dirty="0" err="1" smtClean="0"/>
              <a:t>immiediately</a:t>
            </a:r>
            <a:r>
              <a:rPr lang="en-US" baseline="0" dirty="0" smtClean="0"/>
              <a:t> / for </a:t>
            </a:r>
            <a:r>
              <a:rPr lang="en-US" baseline="0" dirty="0" err="1" smtClean="0"/>
              <a:t>isntance</a:t>
            </a:r>
            <a:r>
              <a:rPr lang="en-US" baseline="0" dirty="0" smtClean="0"/>
              <a:t> new service worker / close tab open new tab </a:t>
            </a:r>
          </a:p>
          <a:p>
            <a:endParaRPr lang="en-US" baseline="0" dirty="0" smtClean="0"/>
          </a:p>
          <a:p>
            <a:r>
              <a:rPr lang="en-US" baseline="0" dirty="0" smtClean="0"/>
              <a:t>1byte or more </a:t>
            </a:r>
            <a:r>
              <a:rPr lang="en-US" baseline="0" dirty="0" err="1" smtClean="0"/>
              <a:t>sevice</a:t>
            </a:r>
            <a:r>
              <a:rPr lang="en-US" baseline="0" dirty="0" smtClean="0"/>
              <a:t> worker / might not install servicer worker if there is no updated version not on every page refresh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Actiavte</a:t>
            </a:r>
            <a:r>
              <a:rPr lang="en-US" baseline="0" dirty="0" smtClean="0"/>
              <a:t> -&gt; idle -&gt; terminated / sleep for </a:t>
            </a:r>
            <a:r>
              <a:rPr lang="en-US" baseline="0" dirty="0" err="1" smtClean="0"/>
              <a:t>insntace</a:t>
            </a:r>
            <a:r>
              <a:rPr lang="en-US" baseline="0" dirty="0" smtClean="0"/>
              <a:t> an event like fetch happen it comes back to idle and then again will go back to sleep.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871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9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5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lium_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6574747" y="116115"/>
            <a:ext cx="5545842" cy="6332544"/>
          </a:xfrm>
          <a:custGeom>
            <a:avLst/>
            <a:gdLst>
              <a:gd name="connsiteX0" fmla="*/ 490691 w 11088796"/>
              <a:gd name="connsiteY0" fmla="*/ 11756903 h 13491341"/>
              <a:gd name="connsiteX1" fmla="*/ 733817 w 11088796"/>
              <a:gd name="connsiteY1" fmla="*/ 11837830 h 13491341"/>
              <a:gd name="connsiteX2" fmla="*/ 1808437 w 11088796"/>
              <a:gd name="connsiteY2" fmla="*/ 12656501 h 13491341"/>
              <a:gd name="connsiteX3" fmla="*/ 1856663 w 11088796"/>
              <a:gd name="connsiteY3" fmla="*/ 13306044 h 13491341"/>
              <a:gd name="connsiteX4" fmla="*/ 1236430 w 11088796"/>
              <a:gd name="connsiteY4" fmla="*/ 13407341 h 13491341"/>
              <a:gd name="connsiteX5" fmla="*/ 161810 w 11088796"/>
              <a:gd name="connsiteY5" fmla="*/ 12588671 h 13491341"/>
              <a:gd name="connsiteX6" fmla="*/ 97910 w 11088796"/>
              <a:gd name="connsiteY6" fmla="*/ 11966183 h 13491341"/>
              <a:gd name="connsiteX7" fmla="*/ 490691 w 11088796"/>
              <a:gd name="connsiteY7" fmla="*/ 11756903 h 13491341"/>
              <a:gd name="connsiteX8" fmla="*/ 1287637 w 11088796"/>
              <a:gd name="connsiteY8" fmla="*/ 10710803 h 13491341"/>
              <a:gd name="connsiteX9" fmla="*/ 1523741 w 11088796"/>
              <a:gd name="connsiteY9" fmla="*/ 10800947 h 13491341"/>
              <a:gd name="connsiteX10" fmla="*/ 2598361 w 11088796"/>
              <a:gd name="connsiteY10" fmla="*/ 11619618 h 13491341"/>
              <a:gd name="connsiteX11" fmla="*/ 2667707 w 11088796"/>
              <a:gd name="connsiteY11" fmla="*/ 12241437 h 13491341"/>
              <a:gd name="connsiteX12" fmla="*/ 2049794 w 11088796"/>
              <a:gd name="connsiteY12" fmla="*/ 12339687 h 13491341"/>
              <a:gd name="connsiteX13" fmla="*/ 975175 w 11088796"/>
              <a:gd name="connsiteY13" fmla="*/ 11521017 h 13491341"/>
              <a:gd name="connsiteX14" fmla="*/ 908953 w 11088796"/>
              <a:gd name="connsiteY14" fmla="*/ 10901578 h 13491341"/>
              <a:gd name="connsiteX15" fmla="*/ 1287637 w 11088796"/>
              <a:gd name="connsiteY15" fmla="*/ 10710803 h 13491341"/>
              <a:gd name="connsiteX16" fmla="*/ 1721569 w 11088796"/>
              <a:gd name="connsiteY16" fmla="*/ 9334566 h 13491341"/>
              <a:gd name="connsiteX17" fmla="*/ 1947183 w 11088796"/>
              <a:gd name="connsiteY17" fmla="*/ 9405678 h 13491341"/>
              <a:gd name="connsiteX18" fmla="*/ 3834230 w 11088796"/>
              <a:gd name="connsiteY18" fmla="*/ 10843275 h 13491341"/>
              <a:gd name="connsiteX19" fmla="*/ 3878894 w 11088796"/>
              <a:gd name="connsiteY19" fmla="*/ 11451101 h 13491341"/>
              <a:gd name="connsiteX20" fmla="*/ 3262230 w 11088796"/>
              <a:gd name="connsiteY20" fmla="*/ 11594106 h 13491341"/>
              <a:gd name="connsiteX21" fmla="*/ 1375183 w 11088796"/>
              <a:gd name="connsiteY21" fmla="*/ 10156508 h 13491341"/>
              <a:gd name="connsiteX22" fmla="*/ 1349316 w 11088796"/>
              <a:gd name="connsiteY22" fmla="*/ 9524008 h 13491341"/>
              <a:gd name="connsiteX23" fmla="*/ 1721569 w 11088796"/>
              <a:gd name="connsiteY23" fmla="*/ 9334566 h 13491341"/>
              <a:gd name="connsiteX24" fmla="*/ 2101387 w 11088796"/>
              <a:gd name="connsiteY24" fmla="*/ 7936576 h 13491341"/>
              <a:gd name="connsiteX25" fmla="*/ 2344041 w 11088796"/>
              <a:gd name="connsiteY25" fmla="*/ 8020670 h 13491341"/>
              <a:gd name="connsiteX26" fmla="*/ 5052676 w 11088796"/>
              <a:gd name="connsiteY26" fmla="*/ 10084172 h 13491341"/>
              <a:gd name="connsiteX27" fmla="*/ 5120124 w 11088796"/>
              <a:gd name="connsiteY27" fmla="*/ 10709361 h 13491341"/>
              <a:gd name="connsiteX28" fmla="*/ 4480668 w 11088796"/>
              <a:gd name="connsiteY28" fmla="*/ 10835011 h 13491341"/>
              <a:gd name="connsiteX29" fmla="*/ 1772034 w 11088796"/>
              <a:gd name="connsiteY29" fmla="*/ 8771509 h 13491341"/>
              <a:gd name="connsiteX30" fmla="*/ 1723383 w 11088796"/>
              <a:gd name="connsiteY30" fmla="*/ 8121644 h 13491341"/>
              <a:gd name="connsiteX31" fmla="*/ 2101387 w 11088796"/>
              <a:gd name="connsiteY31" fmla="*/ 7936576 h 13491341"/>
              <a:gd name="connsiteX32" fmla="*/ 1945410 w 11088796"/>
              <a:gd name="connsiteY32" fmla="*/ 6115309 h 13491341"/>
              <a:gd name="connsiteX33" fmla="*/ 2188908 w 11088796"/>
              <a:gd name="connsiteY33" fmla="*/ 6197004 h 13491341"/>
              <a:gd name="connsiteX34" fmla="*/ 6859286 w 11088796"/>
              <a:gd name="connsiteY34" fmla="*/ 9755006 h 13491341"/>
              <a:gd name="connsiteX35" fmla="*/ 6889502 w 11088796"/>
              <a:gd name="connsiteY35" fmla="*/ 10387978 h 13491341"/>
              <a:gd name="connsiteX36" fmla="*/ 6287266 w 11088796"/>
              <a:gd name="connsiteY36" fmla="*/ 10505862 h 13491341"/>
              <a:gd name="connsiteX37" fmla="*/ 1616888 w 11088796"/>
              <a:gd name="connsiteY37" fmla="*/ 6947860 h 13491341"/>
              <a:gd name="connsiteX38" fmla="*/ 1551927 w 11088796"/>
              <a:gd name="connsiteY38" fmla="*/ 6321692 h 13491341"/>
              <a:gd name="connsiteX39" fmla="*/ 1945410 w 11088796"/>
              <a:gd name="connsiteY39" fmla="*/ 6115309 h 13491341"/>
              <a:gd name="connsiteX40" fmla="*/ 1120711 w 11088796"/>
              <a:gd name="connsiteY40" fmla="*/ 3826332 h 13491341"/>
              <a:gd name="connsiteX41" fmla="*/ 1362501 w 11088796"/>
              <a:gd name="connsiteY41" fmla="*/ 3910611 h 13491341"/>
              <a:gd name="connsiteX42" fmla="*/ 9297658 w 11088796"/>
              <a:gd name="connsiteY42" fmla="*/ 9955798 h 13491341"/>
              <a:gd name="connsiteX43" fmla="*/ 9344772 w 11088796"/>
              <a:gd name="connsiteY43" fmla="*/ 10560687 h 13491341"/>
              <a:gd name="connsiteX44" fmla="*/ 8749084 w 11088796"/>
              <a:gd name="connsiteY44" fmla="*/ 10675877 h 13491341"/>
              <a:gd name="connsiteX45" fmla="*/ 813928 w 11088796"/>
              <a:gd name="connsiteY45" fmla="*/ 4630689 h 13491341"/>
              <a:gd name="connsiteX46" fmla="*/ 744971 w 11088796"/>
              <a:gd name="connsiteY46" fmla="*/ 4009160 h 13491341"/>
              <a:gd name="connsiteX47" fmla="*/ 1120711 w 11088796"/>
              <a:gd name="connsiteY47" fmla="*/ 3826332 h 13491341"/>
              <a:gd name="connsiteX48" fmla="*/ 4227254 w 11088796"/>
              <a:gd name="connsiteY48" fmla="*/ 2790686 h 13491341"/>
              <a:gd name="connsiteX49" fmla="*/ 4454070 w 11088796"/>
              <a:gd name="connsiteY49" fmla="*/ 2860658 h 13491341"/>
              <a:gd name="connsiteX50" fmla="*/ 9475564 w 11088796"/>
              <a:gd name="connsiteY50" fmla="*/ 6686148 h 13491341"/>
              <a:gd name="connsiteX51" fmla="*/ 9504938 w 11088796"/>
              <a:gd name="connsiteY51" fmla="*/ 7321320 h 13491341"/>
              <a:gd name="connsiteX52" fmla="*/ 8903564 w 11088796"/>
              <a:gd name="connsiteY52" fmla="*/ 7436978 h 13491341"/>
              <a:gd name="connsiteX53" fmla="*/ 3882070 w 11088796"/>
              <a:gd name="connsiteY53" fmla="*/ 3611488 h 13491341"/>
              <a:gd name="connsiteX54" fmla="*/ 3837020 w 11088796"/>
              <a:gd name="connsiteY54" fmla="*/ 3003370 h 13491341"/>
              <a:gd name="connsiteX55" fmla="*/ 4227254 w 11088796"/>
              <a:gd name="connsiteY55" fmla="*/ 2790686 h 13491341"/>
              <a:gd name="connsiteX56" fmla="*/ 5978286 w 11088796"/>
              <a:gd name="connsiteY56" fmla="*/ 2454748 h 13491341"/>
              <a:gd name="connsiteX57" fmla="*/ 6213830 w 11088796"/>
              <a:gd name="connsiteY57" fmla="*/ 2544466 h 13491341"/>
              <a:gd name="connsiteX58" fmla="*/ 9303674 w 11088796"/>
              <a:gd name="connsiteY58" fmla="*/ 4898383 h 13491341"/>
              <a:gd name="connsiteX59" fmla="*/ 9350860 w 11088796"/>
              <a:gd name="connsiteY59" fmla="*/ 5503319 h 13491341"/>
              <a:gd name="connsiteX60" fmla="*/ 8755108 w 11088796"/>
              <a:gd name="connsiteY60" fmla="*/ 5618451 h 13491341"/>
              <a:gd name="connsiteX61" fmla="*/ 5665264 w 11088796"/>
              <a:gd name="connsiteY61" fmla="*/ 3264535 h 13491341"/>
              <a:gd name="connsiteX62" fmla="*/ 5596232 w 11088796"/>
              <a:gd name="connsiteY62" fmla="*/ 2642955 h 13491341"/>
              <a:gd name="connsiteX63" fmla="*/ 5978286 w 11088796"/>
              <a:gd name="connsiteY63" fmla="*/ 2454748 h 13491341"/>
              <a:gd name="connsiteX64" fmla="*/ 1124504 w 11088796"/>
              <a:gd name="connsiteY64" fmla="*/ 2113497 h 13491341"/>
              <a:gd name="connsiteX65" fmla="*/ 1366063 w 11088796"/>
              <a:gd name="connsiteY65" fmla="*/ 2195470 h 13491341"/>
              <a:gd name="connsiteX66" fmla="*/ 10938820 w 11088796"/>
              <a:gd name="connsiteY66" fmla="*/ 9488219 h 13491341"/>
              <a:gd name="connsiteX67" fmla="*/ 10982418 w 11088796"/>
              <a:gd name="connsiteY67" fmla="*/ 10098117 h 13491341"/>
              <a:gd name="connsiteX68" fmla="*/ 10366800 w 11088796"/>
              <a:gd name="connsiteY68" fmla="*/ 10239076 h 13491341"/>
              <a:gd name="connsiteX69" fmla="*/ 794043 w 11088796"/>
              <a:gd name="connsiteY69" fmla="*/ 2946327 h 13491341"/>
              <a:gd name="connsiteX70" fmla="*/ 744627 w 11088796"/>
              <a:gd name="connsiteY70" fmla="*/ 2298728 h 13491341"/>
              <a:gd name="connsiteX71" fmla="*/ 1124504 w 11088796"/>
              <a:gd name="connsiteY71" fmla="*/ 2113497 h 13491341"/>
              <a:gd name="connsiteX72" fmla="*/ 7356102 w 11088796"/>
              <a:gd name="connsiteY72" fmla="*/ 1797588 h 13491341"/>
              <a:gd name="connsiteX73" fmla="*/ 7581448 w 11088796"/>
              <a:gd name="connsiteY73" fmla="*/ 1868497 h 13491341"/>
              <a:gd name="connsiteX74" fmla="*/ 9593352 w 11088796"/>
              <a:gd name="connsiteY74" fmla="*/ 3401213 h 13491341"/>
              <a:gd name="connsiteX75" fmla="*/ 9637536 w 11088796"/>
              <a:gd name="connsiteY75" fmla="*/ 4008670 h 13491341"/>
              <a:gd name="connsiteX76" fmla="*/ 9021352 w 11088796"/>
              <a:gd name="connsiteY76" fmla="*/ 4152044 h 13491341"/>
              <a:gd name="connsiteX77" fmla="*/ 7009448 w 11088796"/>
              <a:gd name="connsiteY77" fmla="*/ 2619328 h 13491341"/>
              <a:gd name="connsiteX78" fmla="*/ 6984064 w 11088796"/>
              <a:gd name="connsiteY78" fmla="*/ 1987194 h 13491341"/>
              <a:gd name="connsiteX79" fmla="*/ 7356102 w 11088796"/>
              <a:gd name="connsiteY79" fmla="*/ 1797588 h 13491341"/>
              <a:gd name="connsiteX80" fmla="*/ 8626238 w 11088796"/>
              <a:gd name="connsiteY80" fmla="*/ 1077861 h 13491341"/>
              <a:gd name="connsiteX81" fmla="*/ 8867664 w 11088796"/>
              <a:gd name="connsiteY81" fmla="*/ 1161018 h 13491341"/>
              <a:gd name="connsiteX82" fmla="*/ 9942284 w 11088796"/>
              <a:gd name="connsiteY82" fmla="*/ 1979689 h 13491341"/>
              <a:gd name="connsiteX83" fmla="*/ 10009308 w 11088796"/>
              <a:gd name="connsiteY83" fmla="*/ 2604557 h 13491341"/>
              <a:gd name="connsiteX84" fmla="*/ 9370276 w 11088796"/>
              <a:gd name="connsiteY84" fmla="*/ 2730530 h 13491341"/>
              <a:gd name="connsiteX85" fmla="*/ 8295656 w 11088796"/>
              <a:gd name="connsiteY85" fmla="*/ 1911858 h 13491341"/>
              <a:gd name="connsiteX86" fmla="*/ 8250554 w 11088796"/>
              <a:gd name="connsiteY86" fmla="*/ 1264696 h 13491341"/>
              <a:gd name="connsiteX87" fmla="*/ 8626238 w 11088796"/>
              <a:gd name="connsiteY87" fmla="*/ 1077861 h 13491341"/>
              <a:gd name="connsiteX88" fmla="*/ 9447378 w 11088796"/>
              <a:gd name="connsiteY88" fmla="*/ 1 h 13491341"/>
              <a:gd name="connsiteX89" fmla="*/ 9689796 w 11088796"/>
              <a:gd name="connsiteY89" fmla="*/ 81858 h 13491341"/>
              <a:gd name="connsiteX90" fmla="*/ 10764416 w 11088796"/>
              <a:gd name="connsiteY90" fmla="*/ 900529 h 13491341"/>
              <a:gd name="connsiteX91" fmla="*/ 10812642 w 11088796"/>
              <a:gd name="connsiteY91" fmla="*/ 1550070 h 13491341"/>
              <a:gd name="connsiteX92" fmla="*/ 10192408 w 11088796"/>
              <a:gd name="connsiteY92" fmla="*/ 1651368 h 13491341"/>
              <a:gd name="connsiteX93" fmla="*/ 9117788 w 11088796"/>
              <a:gd name="connsiteY93" fmla="*/ 832697 h 13491341"/>
              <a:gd name="connsiteX94" fmla="*/ 9053888 w 11088796"/>
              <a:gd name="connsiteY94" fmla="*/ 210211 h 13491341"/>
              <a:gd name="connsiteX95" fmla="*/ 9447378 w 11088796"/>
              <a:gd name="connsiteY95" fmla="*/ 1 h 13491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11088796" h="13491341">
                <a:moveTo>
                  <a:pt x="490691" y="11756903"/>
                </a:moveTo>
                <a:cubicBezTo>
                  <a:pt x="576640" y="11756478"/>
                  <a:pt x="661187" y="11782498"/>
                  <a:pt x="733817" y="11837830"/>
                </a:cubicBezTo>
                <a:cubicBezTo>
                  <a:pt x="733817" y="11837830"/>
                  <a:pt x="733817" y="11837830"/>
                  <a:pt x="1808437" y="12656501"/>
                </a:cubicBezTo>
                <a:cubicBezTo>
                  <a:pt x="2002119" y="12804053"/>
                  <a:pt x="2020477" y="13091014"/>
                  <a:pt x="1856663" y="13306044"/>
                </a:cubicBezTo>
                <a:cubicBezTo>
                  <a:pt x="1708962" y="13499922"/>
                  <a:pt x="1430112" y="13554893"/>
                  <a:pt x="1236430" y="13407341"/>
                </a:cubicBezTo>
                <a:cubicBezTo>
                  <a:pt x="1236430" y="13407341"/>
                  <a:pt x="1236430" y="13407341"/>
                  <a:pt x="161810" y="12588671"/>
                </a:cubicBezTo>
                <a:cubicBezTo>
                  <a:pt x="-31872" y="12441120"/>
                  <a:pt x="-49792" y="12160062"/>
                  <a:pt x="97910" y="11966183"/>
                </a:cubicBezTo>
                <a:cubicBezTo>
                  <a:pt x="200294" y="11831790"/>
                  <a:pt x="347442" y="11757613"/>
                  <a:pt x="490691" y="11756903"/>
                </a:cubicBezTo>
                <a:close/>
                <a:moveTo>
                  <a:pt x="1287637" y="10710803"/>
                </a:moveTo>
                <a:cubicBezTo>
                  <a:pt x="1369716" y="10715457"/>
                  <a:pt x="1451110" y="10745615"/>
                  <a:pt x="1523741" y="10800947"/>
                </a:cubicBezTo>
                <a:cubicBezTo>
                  <a:pt x="1523741" y="10800947"/>
                  <a:pt x="1523741" y="10800947"/>
                  <a:pt x="2598361" y="11619618"/>
                </a:cubicBezTo>
                <a:cubicBezTo>
                  <a:pt x="2792042" y="11767170"/>
                  <a:pt x="2832808" y="12024717"/>
                  <a:pt x="2667707" y="12241437"/>
                </a:cubicBezTo>
                <a:cubicBezTo>
                  <a:pt x="2521245" y="12433688"/>
                  <a:pt x="2243477" y="12487239"/>
                  <a:pt x="2049794" y="12339687"/>
                </a:cubicBezTo>
                <a:cubicBezTo>
                  <a:pt x="2049794" y="12339687"/>
                  <a:pt x="2049794" y="12339687"/>
                  <a:pt x="975175" y="11521017"/>
                </a:cubicBezTo>
                <a:cubicBezTo>
                  <a:pt x="781493" y="11373465"/>
                  <a:pt x="762492" y="11093830"/>
                  <a:pt x="908953" y="10901578"/>
                </a:cubicBezTo>
                <a:cubicBezTo>
                  <a:pt x="1012143" y="10766128"/>
                  <a:pt x="1150840" y="10703045"/>
                  <a:pt x="1287637" y="10710803"/>
                </a:cubicBezTo>
                <a:close/>
                <a:moveTo>
                  <a:pt x="1721569" y="9334566"/>
                </a:moveTo>
                <a:cubicBezTo>
                  <a:pt x="1803463" y="9333793"/>
                  <a:pt x="1882852" y="9356669"/>
                  <a:pt x="1947183" y="9405678"/>
                </a:cubicBezTo>
                <a:cubicBezTo>
                  <a:pt x="1947183" y="9405678"/>
                  <a:pt x="1947183" y="9405678"/>
                  <a:pt x="3834230" y="10843275"/>
                </a:cubicBezTo>
                <a:cubicBezTo>
                  <a:pt x="4005780" y="10973966"/>
                  <a:pt x="4026594" y="11257225"/>
                  <a:pt x="3878894" y="11451101"/>
                </a:cubicBezTo>
                <a:cubicBezTo>
                  <a:pt x="3712398" y="11669653"/>
                  <a:pt x="3433780" y="11724797"/>
                  <a:pt x="3262230" y="11594106"/>
                </a:cubicBezTo>
                <a:cubicBezTo>
                  <a:pt x="3262230" y="11594106"/>
                  <a:pt x="3262230" y="11594106"/>
                  <a:pt x="1375183" y="10156508"/>
                </a:cubicBezTo>
                <a:cubicBezTo>
                  <a:pt x="1203633" y="10025818"/>
                  <a:pt x="1182818" y="9742560"/>
                  <a:pt x="1349316" y="9524008"/>
                </a:cubicBezTo>
                <a:cubicBezTo>
                  <a:pt x="1441628" y="9402835"/>
                  <a:pt x="1585080" y="9335855"/>
                  <a:pt x="1721569" y="9334566"/>
                </a:cubicBezTo>
                <a:close/>
                <a:moveTo>
                  <a:pt x="2101387" y="7936576"/>
                </a:moveTo>
                <a:cubicBezTo>
                  <a:pt x="2186631" y="7938355"/>
                  <a:pt x="2271321" y="7965270"/>
                  <a:pt x="2344041" y="8020670"/>
                </a:cubicBezTo>
                <a:cubicBezTo>
                  <a:pt x="2344041" y="8020670"/>
                  <a:pt x="2344041" y="8020670"/>
                  <a:pt x="5052676" y="10084172"/>
                </a:cubicBezTo>
                <a:cubicBezTo>
                  <a:pt x="5246596" y="10231905"/>
                  <a:pt x="5267826" y="10515482"/>
                  <a:pt x="5120124" y="10709361"/>
                </a:cubicBezTo>
                <a:cubicBezTo>
                  <a:pt x="4953624" y="10927915"/>
                  <a:pt x="4674590" y="10982744"/>
                  <a:pt x="4480668" y="10835011"/>
                </a:cubicBezTo>
                <a:cubicBezTo>
                  <a:pt x="4480668" y="10835011"/>
                  <a:pt x="4480668" y="10835011"/>
                  <a:pt x="1772034" y="8771509"/>
                </a:cubicBezTo>
                <a:cubicBezTo>
                  <a:pt x="1578113" y="8623776"/>
                  <a:pt x="1556883" y="8340198"/>
                  <a:pt x="1723383" y="8121644"/>
                </a:cubicBezTo>
                <a:cubicBezTo>
                  <a:pt x="1815697" y="8000470"/>
                  <a:pt x="1959313" y="7933611"/>
                  <a:pt x="2101387" y="7936576"/>
                </a:cubicBezTo>
                <a:close/>
                <a:moveTo>
                  <a:pt x="1945410" y="6115309"/>
                </a:moveTo>
                <a:cubicBezTo>
                  <a:pt x="2031653" y="6115412"/>
                  <a:pt x="2116421" y="6141783"/>
                  <a:pt x="2188908" y="6197004"/>
                </a:cubicBezTo>
                <a:cubicBezTo>
                  <a:pt x="2188908" y="6197004"/>
                  <a:pt x="2188908" y="6197004"/>
                  <a:pt x="6859286" y="9755006"/>
                </a:cubicBezTo>
                <a:cubicBezTo>
                  <a:pt x="7052586" y="9902268"/>
                  <a:pt x="7052554" y="10173950"/>
                  <a:pt x="6889502" y="10387978"/>
                </a:cubicBezTo>
                <a:cubicBezTo>
                  <a:pt x="6742488" y="10580955"/>
                  <a:pt x="6480566" y="10653123"/>
                  <a:pt x="6287266" y="10505862"/>
                </a:cubicBezTo>
                <a:cubicBezTo>
                  <a:pt x="6287266" y="10505862"/>
                  <a:pt x="6287266" y="10505862"/>
                  <a:pt x="1616888" y="6947860"/>
                </a:cubicBezTo>
                <a:cubicBezTo>
                  <a:pt x="1423588" y="6800599"/>
                  <a:pt x="1404912" y="6514668"/>
                  <a:pt x="1551927" y="6321692"/>
                </a:cubicBezTo>
                <a:cubicBezTo>
                  <a:pt x="1653834" y="6187921"/>
                  <a:pt x="1801671" y="6115135"/>
                  <a:pt x="1945410" y="6115309"/>
                </a:cubicBezTo>
                <a:close/>
                <a:moveTo>
                  <a:pt x="1120711" y="3826332"/>
                </a:moveTo>
                <a:cubicBezTo>
                  <a:pt x="1205571" y="3828346"/>
                  <a:pt x="1289952" y="3855341"/>
                  <a:pt x="1362501" y="3910611"/>
                </a:cubicBezTo>
                <a:cubicBezTo>
                  <a:pt x="1362501" y="3910611"/>
                  <a:pt x="1362501" y="3910611"/>
                  <a:pt x="9297658" y="9955798"/>
                </a:cubicBezTo>
                <a:cubicBezTo>
                  <a:pt x="9491122" y="10103183"/>
                  <a:pt x="9491234" y="10368433"/>
                  <a:pt x="9344772" y="10560687"/>
                </a:cubicBezTo>
                <a:cubicBezTo>
                  <a:pt x="9179666" y="10777410"/>
                  <a:pt x="8942548" y="10823263"/>
                  <a:pt x="8749084" y="10675877"/>
                </a:cubicBezTo>
                <a:cubicBezTo>
                  <a:pt x="8749084" y="10675877"/>
                  <a:pt x="8749084" y="10675877"/>
                  <a:pt x="813928" y="4630689"/>
                </a:cubicBezTo>
                <a:cubicBezTo>
                  <a:pt x="620463" y="4483305"/>
                  <a:pt x="579867" y="4225882"/>
                  <a:pt x="744971" y="4009160"/>
                </a:cubicBezTo>
                <a:cubicBezTo>
                  <a:pt x="836511" y="3889001"/>
                  <a:pt x="979277" y="3822972"/>
                  <a:pt x="1120711" y="3826332"/>
                </a:cubicBezTo>
                <a:close/>
                <a:moveTo>
                  <a:pt x="4227254" y="2790686"/>
                </a:moveTo>
                <a:cubicBezTo>
                  <a:pt x="4310200" y="2788659"/>
                  <a:pt x="4389662" y="2811590"/>
                  <a:pt x="4454070" y="2860658"/>
                </a:cubicBezTo>
                <a:cubicBezTo>
                  <a:pt x="4454070" y="2860658"/>
                  <a:pt x="4454070" y="2860658"/>
                  <a:pt x="9475564" y="6686148"/>
                </a:cubicBezTo>
                <a:cubicBezTo>
                  <a:pt x="9647320" y="6816995"/>
                  <a:pt x="9671436" y="7102770"/>
                  <a:pt x="9504938" y="7321320"/>
                </a:cubicBezTo>
                <a:cubicBezTo>
                  <a:pt x="9357238" y="7515197"/>
                  <a:pt x="9075320" y="7567825"/>
                  <a:pt x="8903564" y="7436978"/>
                </a:cubicBezTo>
                <a:cubicBezTo>
                  <a:pt x="8903564" y="7436978"/>
                  <a:pt x="8903564" y="7436978"/>
                  <a:pt x="3882070" y="3611488"/>
                </a:cubicBezTo>
                <a:cubicBezTo>
                  <a:pt x="3710313" y="3480640"/>
                  <a:pt x="3689321" y="3197246"/>
                  <a:pt x="3837020" y="3003370"/>
                </a:cubicBezTo>
                <a:cubicBezTo>
                  <a:pt x="3941082" y="2866775"/>
                  <a:pt x="4089010" y="2794065"/>
                  <a:pt x="4227254" y="2790686"/>
                </a:cubicBezTo>
                <a:close/>
                <a:moveTo>
                  <a:pt x="5978286" y="2454748"/>
                </a:moveTo>
                <a:cubicBezTo>
                  <a:pt x="6060956" y="2459853"/>
                  <a:pt x="6142436" y="2490076"/>
                  <a:pt x="6213830" y="2544466"/>
                </a:cubicBezTo>
                <a:cubicBezTo>
                  <a:pt x="6213830" y="2544466"/>
                  <a:pt x="6213830" y="2544466"/>
                  <a:pt x="9303674" y="4898383"/>
                </a:cubicBezTo>
                <a:cubicBezTo>
                  <a:pt x="9497180" y="5045798"/>
                  <a:pt x="9515962" y="5286598"/>
                  <a:pt x="9350860" y="5503319"/>
                </a:cubicBezTo>
                <a:cubicBezTo>
                  <a:pt x="9204398" y="5695570"/>
                  <a:pt x="8948614" y="5765868"/>
                  <a:pt x="8755108" y="5618451"/>
                </a:cubicBezTo>
                <a:cubicBezTo>
                  <a:pt x="8755108" y="5618451"/>
                  <a:pt x="8755108" y="5618451"/>
                  <a:pt x="5665264" y="3264535"/>
                </a:cubicBezTo>
                <a:cubicBezTo>
                  <a:pt x="5474880" y="3119496"/>
                  <a:pt x="5449770" y="2835207"/>
                  <a:pt x="5596232" y="2642955"/>
                </a:cubicBezTo>
                <a:cubicBezTo>
                  <a:pt x="5699420" y="2507505"/>
                  <a:pt x="5840504" y="2446239"/>
                  <a:pt x="5978286" y="2454748"/>
                </a:cubicBezTo>
                <a:close/>
                <a:moveTo>
                  <a:pt x="1124504" y="2113497"/>
                </a:moveTo>
                <a:cubicBezTo>
                  <a:pt x="1210071" y="2114841"/>
                  <a:pt x="1294642" y="2141060"/>
                  <a:pt x="1366063" y="2195470"/>
                </a:cubicBezTo>
                <a:cubicBezTo>
                  <a:pt x="1366063" y="2195470"/>
                  <a:pt x="1366063" y="2195470"/>
                  <a:pt x="10938820" y="9488219"/>
                </a:cubicBezTo>
                <a:cubicBezTo>
                  <a:pt x="11132398" y="9635692"/>
                  <a:pt x="11129432" y="9905139"/>
                  <a:pt x="10982418" y="10098117"/>
                </a:cubicBezTo>
                <a:cubicBezTo>
                  <a:pt x="10819366" y="10312145"/>
                  <a:pt x="10560378" y="10386547"/>
                  <a:pt x="10366800" y="10239076"/>
                </a:cubicBezTo>
                <a:cubicBezTo>
                  <a:pt x="10366800" y="10239076"/>
                  <a:pt x="10366800" y="10239076"/>
                  <a:pt x="794043" y="2946327"/>
                </a:cubicBezTo>
                <a:cubicBezTo>
                  <a:pt x="603587" y="2801233"/>
                  <a:pt x="581575" y="2512756"/>
                  <a:pt x="744627" y="2298728"/>
                </a:cubicBezTo>
                <a:cubicBezTo>
                  <a:pt x="836511" y="2178117"/>
                  <a:pt x="981892" y="2111258"/>
                  <a:pt x="1124504" y="2113497"/>
                </a:cubicBezTo>
                <a:close/>
                <a:moveTo>
                  <a:pt x="7356102" y="1797588"/>
                </a:moveTo>
                <a:cubicBezTo>
                  <a:pt x="7437918" y="1796756"/>
                  <a:pt x="7517214" y="1819562"/>
                  <a:pt x="7581448" y="1868497"/>
                </a:cubicBezTo>
                <a:cubicBezTo>
                  <a:pt x="7581448" y="1868497"/>
                  <a:pt x="7581448" y="1868497"/>
                  <a:pt x="9593352" y="3401213"/>
                </a:cubicBezTo>
                <a:cubicBezTo>
                  <a:pt x="9764644" y="3531709"/>
                  <a:pt x="9785234" y="3814795"/>
                  <a:pt x="9637536" y="4008670"/>
                </a:cubicBezTo>
                <a:cubicBezTo>
                  <a:pt x="9471038" y="4227222"/>
                  <a:pt x="9192646" y="4282538"/>
                  <a:pt x="9021352" y="4152044"/>
                </a:cubicBezTo>
                <a:cubicBezTo>
                  <a:pt x="9021352" y="4152044"/>
                  <a:pt x="9021352" y="4152044"/>
                  <a:pt x="7009448" y="2619328"/>
                </a:cubicBezTo>
                <a:cubicBezTo>
                  <a:pt x="6838156" y="2488833"/>
                  <a:pt x="6817566" y="2205746"/>
                  <a:pt x="6984064" y="1987194"/>
                </a:cubicBezTo>
                <a:cubicBezTo>
                  <a:pt x="7076376" y="1866022"/>
                  <a:pt x="7219740" y="1798975"/>
                  <a:pt x="7356102" y="1797588"/>
                </a:cubicBezTo>
                <a:close/>
                <a:moveTo>
                  <a:pt x="8626238" y="1077861"/>
                </a:moveTo>
                <a:cubicBezTo>
                  <a:pt x="8710866" y="1079170"/>
                  <a:pt x="8795034" y="1105687"/>
                  <a:pt x="8867664" y="1161018"/>
                </a:cubicBezTo>
                <a:cubicBezTo>
                  <a:pt x="8867664" y="1161018"/>
                  <a:pt x="8867664" y="1161018"/>
                  <a:pt x="9942284" y="1979689"/>
                </a:cubicBezTo>
                <a:cubicBezTo>
                  <a:pt x="10135964" y="2127242"/>
                  <a:pt x="10157008" y="2410678"/>
                  <a:pt x="10009308" y="2604557"/>
                </a:cubicBezTo>
                <a:cubicBezTo>
                  <a:pt x="9842808" y="2823111"/>
                  <a:pt x="9563958" y="2878081"/>
                  <a:pt x="9370276" y="2730530"/>
                </a:cubicBezTo>
                <a:cubicBezTo>
                  <a:pt x="9370276" y="2730530"/>
                  <a:pt x="9370276" y="2730530"/>
                  <a:pt x="8295656" y="1911858"/>
                </a:cubicBezTo>
                <a:cubicBezTo>
                  <a:pt x="8101974" y="1764307"/>
                  <a:pt x="8084054" y="1483251"/>
                  <a:pt x="8250554" y="1264696"/>
                </a:cubicBezTo>
                <a:cubicBezTo>
                  <a:pt x="8342868" y="1143522"/>
                  <a:pt x="8485190" y="1075680"/>
                  <a:pt x="8626238" y="1077861"/>
                </a:cubicBezTo>
                <a:close/>
                <a:moveTo>
                  <a:pt x="9447378" y="1"/>
                </a:moveTo>
                <a:cubicBezTo>
                  <a:pt x="9532998" y="9"/>
                  <a:pt x="9617166" y="26526"/>
                  <a:pt x="9689796" y="81858"/>
                </a:cubicBezTo>
                <a:cubicBezTo>
                  <a:pt x="9689796" y="81858"/>
                  <a:pt x="9689796" y="81858"/>
                  <a:pt x="10764416" y="900529"/>
                </a:cubicBezTo>
                <a:cubicBezTo>
                  <a:pt x="10958096" y="1048080"/>
                  <a:pt x="10979140" y="1331516"/>
                  <a:pt x="10812642" y="1550070"/>
                </a:cubicBezTo>
                <a:cubicBezTo>
                  <a:pt x="10664940" y="1743949"/>
                  <a:pt x="10386090" y="1798919"/>
                  <a:pt x="10192408" y="1651368"/>
                </a:cubicBezTo>
                <a:cubicBezTo>
                  <a:pt x="10192408" y="1651368"/>
                  <a:pt x="10192408" y="1651368"/>
                  <a:pt x="9117788" y="832697"/>
                </a:cubicBezTo>
                <a:cubicBezTo>
                  <a:pt x="8924106" y="685146"/>
                  <a:pt x="8906186" y="404090"/>
                  <a:pt x="9053888" y="210211"/>
                </a:cubicBezTo>
                <a:cubicBezTo>
                  <a:pt x="9157950" y="73615"/>
                  <a:pt x="9304680" y="-11"/>
                  <a:pt x="9447378" y="1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707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3870481" y="6266987"/>
            <a:ext cx="4082410" cy="5009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3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1140949" y="1834624"/>
            <a:ext cx="2248875" cy="2356557"/>
          </a:xfrm>
          <a:custGeom>
            <a:avLst/>
            <a:gdLst>
              <a:gd name="connsiteX0" fmla="*/ 2522219 w 5044439"/>
              <a:gd name="connsiteY0" fmla="*/ 0 h 5851550"/>
              <a:gd name="connsiteX1" fmla="*/ 5044439 w 5044439"/>
              <a:gd name="connsiteY1" fmla="*/ 1261110 h 5851550"/>
              <a:gd name="connsiteX2" fmla="*/ 5044439 w 5044439"/>
              <a:gd name="connsiteY2" fmla="*/ 4590440 h 5851550"/>
              <a:gd name="connsiteX3" fmla="*/ 2522219 w 5044439"/>
              <a:gd name="connsiteY3" fmla="*/ 5851550 h 5851550"/>
              <a:gd name="connsiteX4" fmla="*/ 0 w 5044439"/>
              <a:gd name="connsiteY4" fmla="*/ 4590440 h 5851550"/>
              <a:gd name="connsiteX5" fmla="*/ 0 w 5044439"/>
              <a:gd name="connsiteY5" fmla="*/ 1261110 h 585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4439" h="5851550">
                <a:moveTo>
                  <a:pt x="2522219" y="0"/>
                </a:moveTo>
                <a:lnTo>
                  <a:pt x="5044439" y="1261110"/>
                </a:lnTo>
                <a:lnTo>
                  <a:pt x="5044439" y="4590440"/>
                </a:lnTo>
                <a:lnTo>
                  <a:pt x="2522219" y="5851550"/>
                </a:lnTo>
                <a:lnTo>
                  <a:pt x="0" y="4590440"/>
                </a:lnTo>
                <a:lnTo>
                  <a:pt x="0" y="126111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183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03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Master-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42837" y="0"/>
            <a:ext cx="6949163" cy="68580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08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03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act Us-Boo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1"/>
          </p:nvPr>
        </p:nvSpPr>
        <p:spPr>
          <a:xfrm>
            <a:off x="92251" y="116130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6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0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st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987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xmlns:p14="http://schemas.microsoft.com/office/powerpoint/2010/main" advClick="0" advTm="3000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 Re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3"/>
          <p:cNvSpPr>
            <a:spLocks noGrp="1"/>
          </p:cNvSpPr>
          <p:nvPr>
            <p:ph type="pic" sz="quarter" idx="22"/>
          </p:nvPr>
        </p:nvSpPr>
        <p:spPr>
          <a:xfrm>
            <a:off x="2288865" y="1879384"/>
            <a:ext cx="1927395" cy="3046703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171" b="0" i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12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4338955" y="6255834"/>
            <a:ext cx="3613936" cy="4683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b="0" i="0">
              <a:latin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83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/>
        </p:spPr>
        <p:txBody>
          <a:bodyPr>
            <a:normAutofit/>
          </a:bodyPr>
          <a:lstStyle>
            <a:lvl1pPr marL="0" indent="0">
              <a:buNone/>
              <a:defRPr sz="189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856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3736632" y="6166624"/>
            <a:ext cx="4562037" cy="6913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4"/>
          </a:p>
        </p:txBody>
      </p:sp>
    </p:spTree>
    <p:extLst>
      <p:ext uri="{BB962C8B-B14F-4D97-AF65-F5344CB8AC3E}">
        <p14:creationId xmlns:p14="http://schemas.microsoft.com/office/powerpoint/2010/main" val="256885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7B64F7-F558-054E-9135-6837779054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92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90" r:id="rId17"/>
    <p:sldLayoutId id="2147483691" r:id="rId18"/>
    <p:sldLayoutId id="2147483692" r:id="rId19"/>
    <p:sldLayoutId id="2147483693" r:id="rId20"/>
    <p:sldLayoutId id="2147483694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7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0.jpg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2.xml"/><Relationship Id="rId12" Type="http://schemas.openxmlformats.org/officeDocument/2006/relationships/diagramLayout" Target="../diagrams/layout2.xml"/><Relationship Id="rId13" Type="http://schemas.openxmlformats.org/officeDocument/2006/relationships/diagramQuickStyle" Target="../diagrams/quickStyle2.xml"/><Relationship Id="rId14" Type="http://schemas.openxmlformats.org/officeDocument/2006/relationships/diagramColors" Target="../diagrams/colors2.xml"/><Relationship Id="rId15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microsoft.com/office/2007/relationships/hdphoto" Target="../media/hdphoto1.wdp"/><Relationship Id="rId7" Type="http://schemas.openxmlformats.org/officeDocument/2006/relationships/image" Target="../media/image26.png"/><Relationship Id="rId8" Type="http://schemas.microsoft.com/office/2007/relationships/hdphoto" Target="../media/hdphoto2.wdp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0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7086" y="1629618"/>
            <a:ext cx="40848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Progressive 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Web Application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And Wordpress</a:t>
            </a:r>
            <a:endParaRPr lang="en-US" sz="4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028924" y="3771867"/>
            <a:ext cx="2038391" cy="92268"/>
            <a:chOff x="6927228" y="7552706"/>
            <a:chExt cx="5016271" cy="227062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44" dirty="0">
                <a:latin typeface="Lato Light" charset="0"/>
              </a:endParaRPr>
            </a:p>
          </p:txBody>
        </p:sp>
      </p:grpSp>
      <p:sp>
        <p:nvSpPr>
          <p:cNvPr id="63" name="Subtitle 2"/>
          <p:cNvSpPr txBox="1">
            <a:spLocks/>
          </p:cNvSpPr>
          <p:nvPr/>
        </p:nvSpPr>
        <p:spPr>
          <a:xfrm>
            <a:off x="1973495" y="4126606"/>
            <a:ext cx="4200742" cy="926393"/>
          </a:xfrm>
          <a:prstGeom prst="rect">
            <a:avLst/>
          </a:prstGeom>
        </p:spPr>
        <p:txBody>
          <a:bodyPr vert="horz" wrap="square" lIns="88378" tIns="44189" rIns="88378" bIns="44189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Oslo </a:t>
            </a: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WordCamp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3</a:t>
            </a:r>
            <a:r>
              <a:rPr lang="en-US" sz="1600" b="1" baseline="30000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rd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, March 2018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r">
              <a:lnSpc>
                <a:spcPct val="100000"/>
              </a:lnSpc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Majid Hajian</a:t>
            </a: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3" r="307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9250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4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3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3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64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PWA?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15796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WHY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10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135" y="0"/>
            <a:ext cx="7447549" cy="682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WORDPRESS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4307589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AWESOME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4" name="Picture Placeholder 3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634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9"/>
          <p:cNvSpPr>
            <a:spLocks noChangeArrowheads="1"/>
          </p:cNvSpPr>
          <p:nvPr/>
        </p:nvSpPr>
        <p:spPr bwMode="auto">
          <a:xfrm>
            <a:off x="5937377" y="1402708"/>
            <a:ext cx="122923" cy="2623562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328" name="Freeform 9"/>
          <p:cNvSpPr>
            <a:spLocks noChangeArrowheads="1"/>
          </p:cNvSpPr>
          <p:nvPr/>
        </p:nvSpPr>
        <p:spPr bwMode="auto">
          <a:xfrm>
            <a:off x="5937376" y="4026270"/>
            <a:ext cx="118872" cy="2831730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1058" name="TextBox 1057"/>
          <p:cNvSpPr txBox="1"/>
          <p:nvPr/>
        </p:nvSpPr>
        <p:spPr>
          <a:xfrm>
            <a:off x="6706911" y="3478403"/>
            <a:ext cx="4891531" cy="1699506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  <a:latin typeface="Lato Regular"/>
                <a:cs typeface="Lato Regular"/>
              </a:rPr>
              <a:t>WP-REST-API SPA</a:t>
            </a:r>
            <a:endParaRPr lang="id-ID" sz="54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1062" name="TextBox 1061"/>
          <p:cNvSpPr txBox="1"/>
          <p:nvPr/>
        </p:nvSpPr>
        <p:spPr>
          <a:xfrm>
            <a:off x="1874880" y="922287"/>
            <a:ext cx="3531317" cy="960842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pPr algn="r"/>
            <a:r>
              <a:rPr lang="en-US" sz="6000" b="1" dirty="0" smtClean="0">
                <a:solidFill>
                  <a:schemeClr val="tx2"/>
                </a:solidFill>
                <a:latin typeface="Lato Regular"/>
                <a:cs typeface="Lato Regular"/>
              </a:rPr>
              <a:t>SSR</a:t>
            </a:r>
            <a:endParaRPr lang="id-ID" sz="60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751624" y="3781784"/>
            <a:ext cx="674714" cy="483475"/>
            <a:chOff x="11341351" y="7726163"/>
            <a:chExt cx="1660402" cy="1189783"/>
          </a:xfrm>
        </p:grpSpPr>
        <p:grpSp>
          <p:nvGrpSpPr>
            <p:cNvPr id="120" name="Group 119"/>
            <p:cNvGrpSpPr/>
            <p:nvPr/>
          </p:nvGrpSpPr>
          <p:grpSpPr>
            <a:xfrm>
              <a:off x="11341351" y="7726163"/>
              <a:ext cx="1660402" cy="1189783"/>
              <a:chOff x="11341351" y="8141025"/>
              <a:chExt cx="1660402" cy="1189783"/>
            </a:xfrm>
          </p:grpSpPr>
          <p:sp>
            <p:nvSpPr>
              <p:cNvPr id="122" name="Freeform 298"/>
              <p:cNvSpPr>
                <a:spLocks noChangeArrowheads="1"/>
              </p:cNvSpPr>
              <p:nvPr/>
            </p:nvSpPr>
            <p:spPr bwMode="auto">
              <a:xfrm>
                <a:off x="11341351" y="8141025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rgbClr val="32576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3" name="Freeform 299"/>
              <p:cNvSpPr>
                <a:spLocks noChangeArrowheads="1"/>
              </p:cNvSpPr>
              <p:nvPr/>
            </p:nvSpPr>
            <p:spPr bwMode="auto">
              <a:xfrm>
                <a:off x="11583353" y="8383015"/>
                <a:ext cx="712561" cy="705803"/>
              </a:xfrm>
              <a:custGeom>
                <a:avLst/>
                <a:gdLst>
                  <a:gd name="T0" fmla="*/ 236 w 471"/>
                  <a:gd name="T1" fmla="*/ 466 h 467"/>
                  <a:gd name="T2" fmla="*/ 236 w 471"/>
                  <a:gd name="T3" fmla="*/ 466 h 467"/>
                  <a:gd name="T4" fmla="*/ 0 w 471"/>
                  <a:gd name="T5" fmla="*/ 232 h 467"/>
                  <a:gd name="T6" fmla="*/ 236 w 471"/>
                  <a:gd name="T7" fmla="*/ 0 h 467"/>
                  <a:gd name="T8" fmla="*/ 470 w 471"/>
                  <a:gd name="T9" fmla="*/ 232 h 467"/>
                  <a:gd name="T10" fmla="*/ 236 w 471"/>
                  <a:gd name="T11" fmla="*/ 46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67">
                    <a:moveTo>
                      <a:pt x="236" y="466"/>
                    </a:moveTo>
                    <a:lnTo>
                      <a:pt x="236" y="466"/>
                    </a:lnTo>
                    <a:cubicBezTo>
                      <a:pt x="107" y="466"/>
                      <a:pt x="0" y="362"/>
                      <a:pt x="0" y="232"/>
                    </a:cubicBezTo>
                    <a:cubicBezTo>
                      <a:pt x="0" y="103"/>
                      <a:pt x="107" y="0"/>
                      <a:pt x="236" y="0"/>
                    </a:cubicBezTo>
                    <a:cubicBezTo>
                      <a:pt x="363" y="0"/>
                      <a:pt x="470" y="103"/>
                      <a:pt x="470" y="232"/>
                    </a:cubicBezTo>
                    <a:cubicBezTo>
                      <a:pt x="470" y="362"/>
                      <a:pt x="363" y="466"/>
                      <a:pt x="236" y="4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4" name="Freeform 734"/>
              <p:cNvSpPr>
                <a:spLocks noChangeArrowheads="1"/>
              </p:cNvSpPr>
              <p:nvPr/>
            </p:nvSpPr>
            <p:spPr bwMode="auto">
              <a:xfrm>
                <a:off x="12605139" y="8497288"/>
                <a:ext cx="396614" cy="53103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1459907" y="7860924"/>
              <a:ext cx="925128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125" name="Freeform 9"/>
          <p:cNvSpPr>
            <a:spLocks noChangeArrowheads="1"/>
          </p:cNvSpPr>
          <p:nvPr/>
        </p:nvSpPr>
        <p:spPr bwMode="auto">
          <a:xfrm>
            <a:off x="5937376" y="0"/>
            <a:ext cx="118872" cy="1402708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5521628" y="1146211"/>
            <a:ext cx="713497" cy="483475"/>
            <a:chOff x="10775352" y="1240287"/>
            <a:chExt cx="1755842" cy="1189783"/>
          </a:xfrm>
        </p:grpSpPr>
        <p:sp>
          <p:nvSpPr>
            <p:cNvPr id="127" name="Freeform 301"/>
            <p:cNvSpPr>
              <a:spLocks noChangeArrowheads="1"/>
            </p:cNvSpPr>
            <p:nvPr/>
          </p:nvSpPr>
          <p:spPr bwMode="auto">
            <a:xfrm>
              <a:off x="11341351" y="1240287"/>
              <a:ext cx="1189843" cy="1189783"/>
            </a:xfrm>
            <a:custGeom>
              <a:avLst/>
              <a:gdLst>
                <a:gd name="T0" fmla="*/ 785 w 786"/>
                <a:gd name="T1" fmla="*/ 391 h 784"/>
                <a:gd name="T2" fmla="*/ 785 w 786"/>
                <a:gd name="T3" fmla="*/ 391 h 784"/>
                <a:gd name="T4" fmla="*/ 394 w 786"/>
                <a:gd name="T5" fmla="*/ 783 h 784"/>
                <a:gd name="T6" fmla="*/ 0 w 786"/>
                <a:gd name="T7" fmla="*/ 391 h 784"/>
                <a:gd name="T8" fmla="*/ 394 w 786"/>
                <a:gd name="T9" fmla="*/ 0 h 784"/>
                <a:gd name="T10" fmla="*/ 785 w 786"/>
                <a:gd name="T11" fmla="*/ 39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784">
                  <a:moveTo>
                    <a:pt x="785" y="391"/>
                  </a:moveTo>
                  <a:lnTo>
                    <a:pt x="785" y="391"/>
                  </a:lnTo>
                  <a:cubicBezTo>
                    <a:pt x="785" y="607"/>
                    <a:pt x="610" y="783"/>
                    <a:pt x="394" y="783"/>
                  </a:cubicBezTo>
                  <a:cubicBezTo>
                    <a:pt x="176" y="783"/>
                    <a:pt x="0" y="607"/>
                    <a:pt x="0" y="391"/>
                  </a:cubicBezTo>
                  <a:cubicBezTo>
                    <a:pt x="0" y="176"/>
                    <a:pt x="176" y="0"/>
                    <a:pt x="394" y="0"/>
                  </a:cubicBezTo>
                  <a:cubicBezTo>
                    <a:pt x="610" y="0"/>
                    <a:pt x="785" y="176"/>
                    <a:pt x="785" y="39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8" name="Freeform 302"/>
            <p:cNvSpPr>
              <a:spLocks noChangeArrowheads="1"/>
            </p:cNvSpPr>
            <p:nvPr/>
          </p:nvSpPr>
          <p:spPr bwMode="auto">
            <a:xfrm>
              <a:off x="11583353" y="1475555"/>
              <a:ext cx="712561" cy="712525"/>
            </a:xfrm>
            <a:custGeom>
              <a:avLst/>
              <a:gdLst>
                <a:gd name="T0" fmla="*/ 236 w 471"/>
                <a:gd name="T1" fmla="*/ 469 h 470"/>
                <a:gd name="T2" fmla="*/ 236 w 471"/>
                <a:gd name="T3" fmla="*/ 469 h 470"/>
                <a:gd name="T4" fmla="*/ 0 w 471"/>
                <a:gd name="T5" fmla="*/ 235 h 470"/>
                <a:gd name="T6" fmla="*/ 236 w 471"/>
                <a:gd name="T7" fmla="*/ 0 h 470"/>
                <a:gd name="T8" fmla="*/ 470 w 471"/>
                <a:gd name="T9" fmla="*/ 235 h 470"/>
                <a:gd name="T10" fmla="*/ 236 w 471"/>
                <a:gd name="T11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470">
                  <a:moveTo>
                    <a:pt x="236" y="469"/>
                  </a:moveTo>
                  <a:lnTo>
                    <a:pt x="236" y="469"/>
                  </a:lnTo>
                  <a:cubicBezTo>
                    <a:pt x="107" y="469"/>
                    <a:pt x="0" y="365"/>
                    <a:pt x="0" y="235"/>
                  </a:cubicBezTo>
                  <a:cubicBezTo>
                    <a:pt x="0" y="106"/>
                    <a:pt x="107" y="0"/>
                    <a:pt x="236" y="0"/>
                  </a:cubicBezTo>
                  <a:cubicBezTo>
                    <a:pt x="363" y="0"/>
                    <a:pt x="470" y="106"/>
                    <a:pt x="470" y="235"/>
                  </a:cubicBezTo>
                  <a:cubicBezTo>
                    <a:pt x="470" y="365"/>
                    <a:pt x="363" y="469"/>
                    <a:pt x="236" y="4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9" name="Freeform 733"/>
            <p:cNvSpPr>
              <a:spLocks noChangeArrowheads="1"/>
            </p:cNvSpPr>
            <p:nvPr/>
          </p:nvSpPr>
          <p:spPr bwMode="auto">
            <a:xfrm>
              <a:off x="10775352" y="1619318"/>
              <a:ext cx="389892" cy="537755"/>
            </a:xfrm>
            <a:custGeom>
              <a:avLst/>
              <a:gdLst>
                <a:gd name="T0" fmla="*/ 218 w 260"/>
                <a:gd name="T1" fmla="*/ 5 h 355"/>
                <a:gd name="T2" fmla="*/ 218 w 260"/>
                <a:gd name="T3" fmla="*/ 5 h 355"/>
                <a:gd name="T4" fmla="*/ 12 w 260"/>
                <a:gd name="T5" fmla="*/ 155 h 355"/>
                <a:gd name="T6" fmla="*/ 0 w 260"/>
                <a:gd name="T7" fmla="*/ 178 h 355"/>
                <a:gd name="T8" fmla="*/ 12 w 260"/>
                <a:gd name="T9" fmla="*/ 198 h 355"/>
                <a:gd name="T10" fmla="*/ 218 w 260"/>
                <a:gd name="T11" fmla="*/ 348 h 355"/>
                <a:gd name="T12" fmla="*/ 244 w 260"/>
                <a:gd name="T13" fmla="*/ 351 h 355"/>
                <a:gd name="T14" fmla="*/ 259 w 260"/>
                <a:gd name="T15" fmla="*/ 325 h 355"/>
                <a:gd name="T16" fmla="*/ 259 w 260"/>
                <a:gd name="T17" fmla="*/ 29 h 355"/>
                <a:gd name="T18" fmla="*/ 244 w 260"/>
                <a:gd name="T19" fmla="*/ 5 h 355"/>
                <a:gd name="T20" fmla="*/ 218 w 26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55">
                  <a:moveTo>
                    <a:pt x="218" y="5"/>
                  </a:moveTo>
                  <a:lnTo>
                    <a:pt x="218" y="5"/>
                  </a:lnTo>
                  <a:cubicBezTo>
                    <a:pt x="12" y="155"/>
                    <a:pt x="12" y="155"/>
                    <a:pt x="12" y="155"/>
                  </a:cubicBezTo>
                  <a:cubicBezTo>
                    <a:pt x="3" y="161"/>
                    <a:pt x="0" y="170"/>
                    <a:pt x="0" y="178"/>
                  </a:cubicBezTo>
                  <a:cubicBezTo>
                    <a:pt x="0" y="187"/>
                    <a:pt x="3" y="193"/>
                    <a:pt x="12" y="198"/>
                  </a:cubicBezTo>
                  <a:cubicBezTo>
                    <a:pt x="218" y="348"/>
                    <a:pt x="218" y="348"/>
                    <a:pt x="218" y="348"/>
                  </a:cubicBezTo>
                  <a:cubicBezTo>
                    <a:pt x="227" y="354"/>
                    <a:pt x="236" y="354"/>
                    <a:pt x="244" y="351"/>
                  </a:cubicBezTo>
                  <a:cubicBezTo>
                    <a:pt x="253" y="345"/>
                    <a:pt x="259" y="337"/>
                    <a:pt x="259" y="325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17"/>
                    <a:pt x="253" y="9"/>
                    <a:pt x="244" y="5"/>
                  </a:cubicBezTo>
                  <a:cubicBezTo>
                    <a:pt x="236" y="0"/>
                    <a:pt x="227" y="0"/>
                    <a:pt x="218" y="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1447772" y="1379387"/>
              <a:ext cx="925127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777887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328" grpId="0" animBg="1"/>
      <p:bldP spid="1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exagon 4"/>
          <p:cNvSpPr/>
          <p:nvPr/>
        </p:nvSpPr>
        <p:spPr>
          <a:xfrm rot="5400000">
            <a:off x="1473933" y="1997145"/>
            <a:ext cx="2356556" cy="2031515"/>
          </a:xfrm>
          <a:prstGeom prst="hexagon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 dirty="0">
              <a:latin typeface="Lato Light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089924" y="4679517"/>
            <a:ext cx="3124574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Majid Hajian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83569" y="1374026"/>
            <a:ext cx="2762295" cy="674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781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ABOUT ME</a:t>
            </a:r>
            <a:endParaRPr lang="en-US" sz="3781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312453" y="1184774"/>
            <a:ext cx="536955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ubtitle 2"/>
          <p:cNvSpPr txBox="1">
            <a:spLocks/>
          </p:cNvSpPr>
          <p:nvPr/>
        </p:nvSpPr>
        <p:spPr>
          <a:xfrm>
            <a:off x="4283569" y="2407762"/>
            <a:ext cx="6466361" cy="2979641"/>
          </a:xfrm>
          <a:prstGeom prst="rect">
            <a:avLst/>
          </a:prstGeom>
        </p:spPr>
        <p:txBody>
          <a:bodyPr vert="horz" wrap="squar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Passionate web developer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Open Source lover and contributor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Public tech </a:t>
            </a: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speaker,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err="1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PacktPub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 </a:t>
            </a:r>
            <a:r>
              <a:rPr lang="en-US" sz="1600" b="1" dirty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Instructor and </a:t>
            </a: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trainer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Wordpress Fan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Oslo Vue.js meetup Organizer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lang="en-US" sz="1600" b="1" dirty="0" smtClean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rPr>
              <a:t>Angular and Mobile meetup co-organizer</a:t>
            </a:r>
            <a:endParaRPr lang="en-US" sz="1600" b="1" dirty="0">
              <a:solidFill>
                <a:schemeClr val="tx1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5" b="3705"/>
          <a:stretch>
            <a:fillRect/>
          </a:stretch>
        </p:blipFill>
        <p:spPr>
          <a:xfrm>
            <a:off x="1538288" y="1828800"/>
            <a:ext cx="2247900" cy="2355850"/>
          </a:xfrm>
        </p:spPr>
      </p:pic>
      <p:sp>
        <p:nvSpPr>
          <p:cNvPr id="14" name="TextBox 13"/>
          <p:cNvSpPr txBox="1"/>
          <p:nvPr/>
        </p:nvSpPr>
        <p:spPr>
          <a:xfrm>
            <a:off x="8096188" y="5484247"/>
            <a:ext cx="3988592" cy="1015663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6000" b="1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6000" b="1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84" y="574985"/>
            <a:ext cx="1854200" cy="147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384" y="2147300"/>
            <a:ext cx="2070100" cy="1562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434" y="3773471"/>
            <a:ext cx="17780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4471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0" grpId="0"/>
      <p:bldP spid="13" grpId="0"/>
      <p:bldP spid="16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REQUIRMENTs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425629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ESSENTIAL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3" name="Picture Placeholder 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6952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reeform 9"/>
          <p:cNvSpPr>
            <a:spLocks noChangeArrowheads="1"/>
          </p:cNvSpPr>
          <p:nvPr/>
        </p:nvSpPr>
        <p:spPr bwMode="auto">
          <a:xfrm>
            <a:off x="5937377" y="1402708"/>
            <a:ext cx="122923" cy="2623562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328" name="Freeform 9"/>
          <p:cNvSpPr>
            <a:spLocks noChangeArrowheads="1"/>
          </p:cNvSpPr>
          <p:nvPr/>
        </p:nvSpPr>
        <p:spPr bwMode="auto">
          <a:xfrm>
            <a:off x="5937376" y="4026270"/>
            <a:ext cx="118872" cy="2831730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sp>
        <p:nvSpPr>
          <p:cNvPr id="1058" name="TextBox 1057"/>
          <p:cNvSpPr txBox="1"/>
          <p:nvPr/>
        </p:nvSpPr>
        <p:spPr>
          <a:xfrm>
            <a:off x="6706911" y="3668959"/>
            <a:ext cx="3929085" cy="714621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r>
              <a:rPr lang="en-US" sz="4400" b="1" dirty="0" err="1" smtClean="0">
                <a:solidFill>
                  <a:schemeClr val="tx2"/>
                </a:solidFill>
                <a:latin typeface="Lato Regular"/>
                <a:cs typeface="Lato Regular"/>
              </a:rPr>
              <a:t>SW.js</a:t>
            </a:r>
            <a:endParaRPr lang="id-ID" sz="44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sp>
        <p:nvSpPr>
          <p:cNvPr id="1062" name="TextBox 1061"/>
          <p:cNvSpPr txBox="1"/>
          <p:nvPr/>
        </p:nvSpPr>
        <p:spPr>
          <a:xfrm>
            <a:off x="561474" y="922287"/>
            <a:ext cx="4844723" cy="960842"/>
          </a:xfrm>
          <a:prstGeom prst="rect">
            <a:avLst/>
          </a:prstGeom>
          <a:noFill/>
        </p:spPr>
        <p:txBody>
          <a:bodyPr wrap="square" lIns="37150" tIns="18575" rIns="37150" bIns="18575" rtlCol="0">
            <a:spAutoFit/>
          </a:bodyPr>
          <a:lstStyle/>
          <a:p>
            <a:pPr algn="r"/>
            <a:r>
              <a:rPr lang="en-US" sz="6000" b="1" dirty="0" err="1" smtClean="0">
                <a:solidFill>
                  <a:schemeClr val="tx2"/>
                </a:solidFill>
                <a:latin typeface="Lato Regular"/>
                <a:cs typeface="Lato Regular"/>
              </a:rPr>
              <a:t>manifest.json</a:t>
            </a:r>
            <a:endParaRPr lang="id-ID" sz="6000" b="1" dirty="0">
              <a:solidFill>
                <a:schemeClr val="tx2"/>
              </a:solidFill>
              <a:latin typeface="Lato Regular"/>
              <a:cs typeface="Lato Regular"/>
            </a:endParaRPr>
          </a:p>
        </p:txBody>
      </p:sp>
      <p:grpSp>
        <p:nvGrpSpPr>
          <p:cNvPr id="119" name="Group 118"/>
          <p:cNvGrpSpPr/>
          <p:nvPr/>
        </p:nvGrpSpPr>
        <p:grpSpPr>
          <a:xfrm>
            <a:off x="5751624" y="3781784"/>
            <a:ext cx="674714" cy="483475"/>
            <a:chOff x="11341351" y="7726163"/>
            <a:chExt cx="1660402" cy="1189783"/>
          </a:xfrm>
        </p:grpSpPr>
        <p:grpSp>
          <p:nvGrpSpPr>
            <p:cNvPr id="120" name="Group 119"/>
            <p:cNvGrpSpPr/>
            <p:nvPr/>
          </p:nvGrpSpPr>
          <p:grpSpPr>
            <a:xfrm>
              <a:off x="11341351" y="7726163"/>
              <a:ext cx="1660402" cy="1189783"/>
              <a:chOff x="11341351" y="8141025"/>
              <a:chExt cx="1660402" cy="1189783"/>
            </a:xfrm>
          </p:grpSpPr>
          <p:sp>
            <p:nvSpPr>
              <p:cNvPr id="122" name="Freeform 298"/>
              <p:cNvSpPr>
                <a:spLocks noChangeArrowheads="1"/>
              </p:cNvSpPr>
              <p:nvPr/>
            </p:nvSpPr>
            <p:spPr bwMode="auto">
              <a:xfrm>
                <a:off x="11341351" y="8141025"/>
                <a:ext cx="1189843" cy="1189783"/>
              </a:xfrm>
              <a:custGeom>
                <a:avLst/>
                <a:gdLst>
                  <a:gd name="T0" fmla="*/ 785 w 786"/>
                  <a:gd name="T1" fmla="*/ 391 h 784"/>
                  <a:gd name="T2" fmla="*/ 785 w 786"/>
                  <a:gd name="T3" fmla="*/ 391 h 784"/>
                  <a:gd name="T4" fmla="*/ 394 w 786"/>
                  <a:gd name="T5" fmla="*/ 783 h 784"/>
                  <a:gd name="T6" fmla="*/ 0 w 786"/>
                  <a:gd name="T7" fmla="*/ 391 h 784"/>
                  <a:gd name="T8" fmla="*/ 394 w 786"/>
                  <a:gd name="T9" fmla="*/ 0 h 784"/>
                  <a:gd name="T10" fmla="*/ 785 w 786"/>
                  <a:gd name="T11" fmla="*/ 391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86" h="784">
                    <a:moveTo>
                      <a:pt x="785" y="391"/>
                    </a:moveTo>
                    <a:lnTo>
                      <a:pt x="785" y="391"/>
                    </a:lnTo>
                    <a:cubicBezTo>
                      <a:pt x="785" y="607"/>
                      <a:pt x="610" y="783"/>
                      <a:pt x="394" y="783"/>
                    </a:cubicBezTo>
                    <a:cubicBezTo>
                      <a:pt x="176" y="783"/>
                      <a:pt x="0" y="607"/>
                      <a:pt x="0" y="391"/>
                    </a:cubicBezTo>
                    <a:cubicBezTo>
                      <a:pt x="0" y="176"/>
                      <a:pt x="176" y="0"/>
                      <a:pt x="394" y="0"/>
                    </a:cubicBezTo>
                    <a:cubicBezTo>
                      <a:pt x="610" y="0"/>
                      <a:pt x="785" y="176"/>
                      <a:pt x="785" y="391"/>
                    </a:cubicBezTo>
                  </a:path>
                </a:pathLst>
              </a:custGeom>
              <a:solidFill>
                <a:srgbClr val="32576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FFFFFF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3" name="Freeform 299"/>
              <p:cNvSpPr>
                <a:spLocks noChangeArrowheads="1"/>
              </p:cNvSpPr>
              <p:nvPr/>
            </p:nvSpPr>
            <p:spPr bwMode="auto">
              <a:xfrm>
                <a:off x="11583353" y="8383015"/>
                <a:ext cx="712561" cy="705803"/>
              </a:xfrm>
              <a:custGeom>
                <a:avLst/>
                <a:gdLst>
                  <a:gd name="T0" fmla="*/ 236 w 471"/>
                  <a:gd name="T1" fmla="*/ 466 h 467"/>
                  <a:gd name="T2" fmla="*/ 236 w 471"/>
                  <a:gd name="T3" fmla="*/ 466 h 467"/>
                  <a:gd name="T4" fmla="*/ 0 w 471"/>
                  <a:gd name="T5" fmla="*/ 232 h 467"/>
                  <a:gd name="T6" fmla="*/ 236 w 471"/>
                  <a:gd name="T7" fmla="*/ 0 h 467"/>
                  <a:gd name="T8" fmla="*/ 470 w 471"/>
                  <a:gd name="T9" fmla="*/ 232 h 467"/>
                  <a:gd name="T10" fmla="*/ 236 w 471"/>
                  <a:gd name="T11" fmla="*/ 46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1" h="467">
                    <a:moveTo>
                      <a:pt x="236" y="466"/>
                    </a:moveTo>
                    <a:lnTo>
                      <a:pt x="236" y="466"/>
                    </a:lnTo>
                    <a:cubicBezTo>
                      <a:pt x="107" y="466"/>
                      <a:pt x="0" y="362"/>
                      <a:pt x="0" y="232"/>
                    </a:cubicBezTo>
                    <a:cubicBezTo>
                      <a:pt x="0" y="103"/>
                      <a:pt x="107" y="0"/>
                      <a:pt x="236" y="0"/>
                    </a:cubicBezTo>
                    <a:cubicBezTo>
                      <a:pt x="363" y="0"/>
                      <a:pt x="470" y="103"/>
                      <a:pt x="470" y="232"/>
                    </a:cubicBezTo>
                    <a:cubicBezTo>
                      <a:pt x="470" y="362"/>
                      <a:pt x="363" y="466"/>
                      <a:pt x="236" y="4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  <p:sp>
            <p:nvSpPr>
              <p:cNvPr id="124" name="Freeform 734"/>
              <p:cNvSpPr>
                <a:spLocks noChangeArrowheads="1"/>
              </p:cNvSpPr>
              <p:nvPr/>
            </p:nvSpPr>
            <p:spPr bwMode="auto">
              <a:xfrm>
                <a:off x="12605139" y="8497288"/>
                <a:ext cx="396614" cy="531033"/>
              </a:xfrm>
              <a:custGeom>
                <a:avLst/>
                <a:gdLst>
                  <a:gd name="T0" fmla="*/ 43 w 263"/>
                  <a:gd name="T1" fmla="*/ 348 h 354"/>
                  <a:gd name="T2" fmla="*/ 43 w 263"/>
                  <a:gd name="T3" fmla="*/ 348 h 354"/>
                  <a:gd name="T4" fmla="*/ 250 w 263"/>
                  <a:gd name="T5" fmla="*/ 198 h 354"/>
                  <a:gd name="T6" fmla="*/ 262 w 263"/>
                  <a:gd name="T7" fmla="*/ 178 h 354"/>
                  <a:gd name="T8" fmla="*/ 250 w 263"/>
                  <a:gd name="T9" fmla="*/ 155 h 354"/>
                  <a:gd name="T10" fmla="*/ 43 w 263"/>
                  <a:gd name="T11" fmla="*/ 5 h 354"/>
                  <a:gd name="T12" fmla="*/ 14 w 263"/>
                  <a:gd name="T13" fmla="*/ 5 h 354"/>
                  <a:gd name="T14" fmla="*/ 0 w 263"/>
                  <a:gd name="T15" fmla="*/ 28 h 354"/>
                  <a:gd name="T16" fmla="*/ 0 w 263"/>
                  <a:gd name="T17" fmla="*/ 324 h 354"/>
                  <a:gd name="T18" fmla="*/ 14 w 263"/>
                  <a:gd name="T19" fmla="*/ 350 h 354"/>
                  <a:gd name="T20" fmla="*/ 43 w 263"/>
                  <a:gd name="T21" fmla="*/ 348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3" h="354">
                    <a:moveTo>
                      <a:pt x="43" y="348"/>
                    </a:moveTo>
                    <a:lnTo>
                      <a:pt x="43" y="348"/>
                    </a:lnTo>
                    <a:cubicBezTo>
                      <a:pt x="250" y="198"/>
                      <a:pt x="250" y="198"/>
                      <a:pt x="250" y="198"/>
                    </a:cubicBezTo>
                    <a:cubicBezTo>
                      <a:pt x="259" y="192"/>
                      <a:pt x="262" y="186"/>
                      <a:pt x="262" y="178"/>
                    </a:cubicBezTo>
                    <a:cubicBezTo>
                      <a:pt x="262" y="169"/>
                      <a:pt x="259" y="161"/>
                      <a:pt x="250" y="15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35" y="0"/>
                      <a:pt x="23" y="0"/>
                      <a:pt x="14" y="5"/>
                    </a:cubicBezTo>
                    <a:cubicBezTo>
                      <a:pt x="5" y="8"/>
                      <a:pt x="0" y="16"/>
                      <a:pt x="0" y="28"/>
                    </a:cubicBezTo>
                    <a:cubicBezTo>
                      <a:pt x="0" y="324"/>
                      <a:pt x="0" y="324"/>
                      <a:pt x="0" y="324"/>
                    </a:cubicBezTo>
                    <a:cubicBezTo>
                      <a:pt x="0" y="336"/>
                      <a:pt x="5" y="344"/>
                      <a:pt x="14" y="350"/>
                    </a:cubicBezTo>
                    <a:cubicBezTo>
                      <a:pt x="23" y="353"/>
                      <a:pt x="35" y="353"/>
                      <a:pt x="43" y="348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</p:spPr>
            <p:txBody>
              <a:bodyPr wrap="none" anchor="ctr"/>
              <a:lstStyle/>
              <a:p>
                <a:endParaRPr lang="en-US" sz="644" dirty="0"/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11459907" y="7860924"/>
              <a:ext cx="925128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  <p:sp>
        <p:nvSpPr>
          <p:cNvPr id="125" name="Freeform 9"/>
          <p:cNvSpPr>
            <a:spLocks noChangeArrowheads="1"/>
          </p:cNvSpPr>
          <p:nvPr/>
        </p:nvSpPr>
        <p:spPr bwMode="auto">
          <a:xfrm>
            <a:off x="5937376" y="0"/>
            <a:ext cx="118872" cy="1402708"/>
          </a:xfrm>
          <a:custGeom>
            <a:avLst/>
            <a:gdLst>
              <a:gd name="T0" fmla="*/ 190 w 191"/>
              <a:gd name="T1" fmla="*/ 0 h 8813"/>
              <a:gd name="T2" fmla="*/ 0 w 191"/>
              <a:gd name="T3" fmla="*/ 0 h 8813"/>
              <a:gd name="T4" fmla="*/ 0 w 191"/>
              <a:gd name="T5" fmla="*/ 8812 h 8813"/>
              <a:gd name="T6" fmla="*/ 190 w 191"/>
              <a:gd name="T7" fmla="*/ 8812 h 8813"/>
              <a:gd name="T8" fmla="*/ 190 w 191"/>
              <a:gd name="T9" fmla="*/ 0 h 8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" h="8813">
                <a:moveTo>
                  <a:pt x="190" y="0"/>
                </a:moveTo>
                <a:lnTo>
                  <a:pt x="0" y="0"/>
                </a:lnTo>
                <a:lnTo>
                  <a:pt x="0" y="8812"/>
                </a:lnTo>
                <a:lnTo>
                  <a:pt x="190" y="8812"/>
                </a:lnTo>
                <a:lnTo>
                  <a:pt x="190" y="0"/>
                </a:lnTo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644" dirty="0"/>
          </a:p>
        </p:txBody>
      </p:sp>
      <p:grpSp>
        <p:nvGrpSpPr>
          <p:cNvPr id="126" name="Group 125"/>
          <p:cNvGrpSpPr/>
          <p:nvPr/>
        </p:nvGrpSpPr>
        <p:grpSpPr>
          <a:xfrm>
            <a:off x="5521628" y="1146211"/>
            <a:ext cx="713497" cy="483475"/>
            <a:chOff x="10775352" y="1240287"/>
            <a:chExt cx="1755842" cy="1189783"/>
          </a:xfrm>
        </p:grpSpPr>
        <p:sp>
          <p:nvSpPr>
            <p:cNvPr id="127" name="Freeform 301"/>
            <p:cNvSpPr>
              <a:spLocks noChangeArrowheads="1"/>
            </p:cNvSpPr>
            <p:nvPr/>
          </p:nvSpPr>
          <p:spPr bwMode="auto">
            <a:xfrm>
              <a:off x="11341351" y="1240287"/>
              <a:ext cx="1189843" cy="1189783"/>
            </a:xfrm>
            <a:custGeom>
              <a:avLst/>
              <a:gdLst>
                <a:gd name="T0" fmla="*/ 785 w 786"/>
                <a:gd name="T1" fmla="*/ 391 h 784"/>
                <a:gd name="T2" fmla="*/ 785 w 786"/>
                <a:gd name="T3" fmla="*/ 391 h 784"/>
                <a:gd name="T4" fmla="*/ 394 w 786"/>
                <a:gd name="T5" fmla="*/ 783 h 784"/>
                <a:gd name="T6" fmla="*/ 0 w 786"/>
                <a:gd name="T7" fmla="*/ 391 h 784"/>
                <a:gd name="T8" fmla="*/ 394 w 786"/>
                <a:gd name="T9" fmla="*/ 0 h 784"/>
                <a:gd name="T10" fmla="*/ 785 w 786"/>
                <a:gd name="T11" fmla="*/ 391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86" h="784">
                  <a:moveTo>
                    <a:pt x="785" y="391"/>
                  </a:moveTo>
                  <a:lnTo>
                    <a:pt x="785" y="391"/>
                  </a:lnTo>
                  <a:cubicBezTo>
                    <a:pt x="785" y="607"/>
                    <a:pt x="610" y="783"/>
                    <a:pt x="394" y="783"/>
                  </a:cubicBezTo>
                  <a:cubicBezTo>
                    <a:pt x="176" y="783"/>
                    <a:pt x="0" y="607"/>
                    <a:pt x="0" y="391"/>
                  </a:cubicBezTo>
                  <a:cubicBezTo>
                    <a:pt x="0" y="176"/>
                    <a:pt x="176" y="0"/>
                    <a:pt x="394" y="0"/>
                  </a:cubicBezTo>
                  <a:cubicBezTo>
                    <a:pt x="610" y="0"/>
                    <a:pt x="785" y="176"/>
                    <a:pt x="785" y="39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8" name="Freeform 302"/>
            <p:cNvSpPr>
              <a:spLocks noChangeArrowheads="1"/>
            </p:cNvSpPr>
            <p:nvPr/>
          </p:nvSpPr>
          <p:spPr bwMode="auto">
            <a:xfrm>
              <a:off x="11583353" y="1475555"/>
              <a:ext cx="712561" cy="712525"/>
            </a:xfrm>
            <a:custGeom>
              <a:avLst/>
              <a:gdLst>
                <a:gd name="T0" fmla="*/ 236 w 471"/>
                <a:gd name="T1" fmla="*/ 469 h 470"/>
                <a:gd name="T2" fmla="*/ 236 w 471"/>
                <a:gd name="T3" fmla="*/ 469 h 470"/>
                <a:gd name="T4" fmla="*/ 0 w 471"/>
                <a:gd name="T5" fmla="*/ 235 h 470"/>
                <a:gd name="T6" fmla="*/ 236 w 471"/>
                <a:gd name="T7" fmla="*/ 0 h 470"/>
                <a:gd name="T8" fmla="*/ 470 w 471"/>
                <a:gd name="T9" fmla="*/ 235 h 470"/>
                <a:gd name="T10" fmla="*/ 236 w 471"/>
                <a:gd name="T11" fmla="*/ 469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1" h="470">
                  <a:moveTo>
                    <a:pt x="236" y="469"/>
                  </a:moveTo>
                  <a:lnTo>
                    <a:pt x="236" y="469"/>
                  </a:lnTo>
                  <a:cubicBezTo>
                    <a:pt x="107" y="469"/>
                    <a:pt x="0" y="365"/>
                    <a:pt x="0" y="235"/>
                  </a:cubicBezTo>
                  <a:cubicBezTo>
                    <a:pt x="0" y="106"/>
                    <a:pt x="107" y="0"/>
                    <a:pt x="236" y="0"/>
                  </a:cubicBezTo>
                  <a:cubicBezTo>
                    <a:pt x="363" y="0"/>
                    <a:pt x="470" y="106"/>
                    <a:pt x="470" y="235"/>
                  </a:cubicBezTo>
                  <a:cubicBezTo>
                    <a:pt x="470" y="365"/>
                    <a:pt x="363" y="469"/>
                    <a:pt x="236" y="46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29" name="Freeform 733"/>
            <p:cNvSpPr>
              <a:spLocks noChangeArrowheads="1"/>
            </p:cNvSpPr>
            <p:nvPr/>
          </p:nvSpPr>
          <p:spPr bwMode="auto">
            <a:xfrm>
              <a:off x="10775352" y="1619318"/>
              <a:ext cx="389892" cy="537755"/>
            </a:xfrm>
            <a:custGeom>
              <a:avLst/>
              <a:gdLst>
                <a:gd name="T0" fmla="*/ 218 w 260"/>
                <a:gd name="T1" fmla="*/ 5 h 355"/>
                <a:gd name="T2" fmla="*/ 218 w 260"/>
                <a:gd name="T3" fmla="*/ 5 h 355"/>
                <a:gd name="T4" fmla="*/ 12 w 260"/>
                <a:gd name="T5" fmla="*/ 155 h 355"/>
                <a:gd name="T6" fmla="*/ 0 w 260"/>
                <a:gd name="T7" fmla="*/ 178 h 355"/>
                <a:gd name="T8" fmla="*/ 12 w 260"/>
                <a:gd name="T9" fmla="*/ 198 h 355"/>
                <a:gd name="T10" fmla="*/ 218 w 260"/>
                <a:gd name="T11" fmla="*/ 348 h 355"/>
                <a:gd name="T12" fmla="*/ 244 w 260"/>
                <a:gd name="T13" fmla="*/ 351 h 355"/>
                <a:gd name="T14" fmla="*/ 259 w 260"/>
                <a:gd name="T15" fmla="*/ 325 h 355"/>
                <a:gd name="T16" fmla="*/ 259 w 260"/>
                <a:gd name="T17" fmla="*/ 29 h 355"/>
                <a:gd name="T18" fmla="*/ 244 w 260"/>
                <a:gd name="T19" fmla="*/ 5 h 355"/>
                <a:gd name="T20" fmla="*/ 218 w 260"/>
                <a:gd name="T21" fmla="*/ 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0" h="355">
                  <a:moveTo>
                    <a:pt x="218" y="5"/>
                  </a:moveTo>
                  <a:lnTo>
                    <a:pt x="218" y="5"/>
                  </a:lnTo>
                  <a:cubicBezTo>
                    <a:pt x="12" y="155"/>
                    <a:pt x="12" y="155"/>
                    <a:pt x="12" y="155"/>
                  </a:cubicBezTo>
                  <a:cubicBezTo>
                    <a:pt x="3" y="161"/>
                    <a:pt x="0" y="170"/>
                    <a:pt x="0" y="178"/>
                  </a:cubicBezTo>
                  <a:cubicBezTo>
                    <a:pt x="0" y="187"/>
                    <a:pt x="3" y="193"/>
                    <a:pt x="12" y="198"/>
                  </a:cubicBezTo>
                  <a:cubicBezTo>
                    <a:pt x="218" y="348"/>
                    <a:pt x="218" y="348"/>
                    <a:pt x="218" y="348"/>
                  </a:cubicBezTo>
                  <a:cubicBezTo>
                    <a:pt x="227" y="354"/>
                    <a:pt x="236" y="354"/>
                    <a:pt x="244" y="351"/>
                  </a:cubicBezTo>
                  <a:cubicBezTo>
                    <a:pt x="253" y="345"/>
                    <a:pt x="259" y="337"/>
                    <a:pt x="259" y="325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17"/>
                    <a:pt x="253" y="9"/>
                    <a:pt x="244" y="5"/>
                  </a:cubicBezTo>
                  <a:cubicBezTo>
                    <a:pt x="236" y="0"/>
                    <a:pt x="227" y="0"/>
                    <a:pt x="218" y="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txBody>
            <a:bodyPr wrap="none" anchor="ctr"/>
            <a:lstStyle/>
            <a:p>
              <a:endParaRPr lang="en-US" sz="644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11447772" y="1379387"/>
              <a:ext cx="925127" cy="831102"/>
            </a:xfrm>
            <a:prstGeom prst="rect">
              <a:avLst/>
            </a:prstGeom>
            <a:noFill/>
          </p:spPr>
          <p:txBody>
            <a:bodyPr wrap="square" lIns="37150" tIns="18575" rIns="37150" bIns="18575" rtlCol="0">
              <a:spAutoFit/>
            </a:bodyPr>
            <a:lstStyle/>
            <a:p>
              <a:pPr algn="ctr"/>
              <a:endParaRPr lang="id-ID" sz="1951" b="1" dirty="0">
                <a:solidFill>
                  <a:schemeClr val="bg1"/>
                </a:solidFill>
                <a:latin typeface="Lato Regular"/>
                <a:cs typeface="Lato Regula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2278958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328" grpId="0" animBg="1"/>
      <p:bldP spid="1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DOT JSON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415690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MANIFEST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8673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2933" y="2426186"/>
            <a:ext cx="115663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808080"/>
                </a:solidFill>
                <a:latin typeface="Operator Mono" charset="0"/>
              </a:rPr>
              <a:t>&lt;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link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rel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3200" dirty="0">
                <a:solidFill>
                  <a:schemeClr val="bg1"/>
                </a:solidFill>
                <a:latin typeface="Operator Mono" charset="0"/>
              </a:rPr>
              <a:t>manifest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href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3200" dirty="0">
                <a:solidFill>
                  <a:schemeClr val="bg1"/>
                </a:solidFill>
                <a:latin typeface="Operator Mono" charset="0"/>
              </a:rPr>
              <a:t>/</a:t>
            </a:r>
            <a:r>
              <a:rPr lang="en-US" sz="3200" dirty="0" err="1">
                <a:solidFill>
                  <a:schemeClr val="bg1"/>
                </a:solidFill>
                <a:latin typeface="Operator Mono" charset="0"/>
              </a:rPr>
              <a:t>manifest.json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3200" dirty="0">
                <a:solidFill>
                  <a:srgbClr val="808080"/>
                </a:solidFill>
                <a:latin typeface="Operator Mono" charset="0"/>
              </a:rPr>
              <a:t>&gt;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643" y="3942166"/>
            <a:ext cx="115663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808080"/>
                </a:solidFill>
                <a:latin typeface="Operator Mono" charset="0"/>
              </a:rPr>
              <a:t>&lt;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link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rel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=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chemeClr val="bg1"/>
                </a:solidFill>
                <a:latin typeface="Operator Mono" charset="0"/>
              </a:rPr>
              <a:t>manifest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href</a:t>
            </a:r>
            <a:r>
              <a:rPr lang="en-US" sz="2400" dirty="0" smtClean="0">
                <a:solidFill>
                  <a:schemeClr val="bg1"/>
                </a:solidFill>
                <a:latin typeface="Operator Mono" charset="0"/>
              </a:rPr>
              <a:t>="&lt;?</a:t>
            </a:r>
            <a:r>
              <a:rPr lang="en-US" sz="2400" dirty="0" err="1">
                <a:solidFill>
                  <a:schemeClr val="bg1"/>
                </a:solidFill>
                <a:latin typeface="Operator Mono" charset="0"/>
              </a:rPr>
              <a:t>php</a:t>
            </a:r>
            <a:r>
              <a:rPr lang="en-US" sz="2400" dirty="0">
                <a:solidFill>
                  <a:schemeClr val="bg1"/>
                </a:solidFill>
                <a:latin typeface="Operator Mono" charset="0"/>
              </a:rPr>
              <a:t> echo </a:t>
            </a:r>
            <a:r>
              <a:rPr lang="en-US" sz="2400" dirty="0" err="1" smtClean="0">
                <a:solidFill>
                  <a:schemeClr val="bg1"/>
                </a:solidFill>
                <a:latin typeface="Operator Mono" charset="0"/>
              </a:rPr>
              <a:t>get_manifest_path</a:t>
            </a:r>
            <a:r>
              <a:rPr lang="en-US" sz="2400" dirty="0">
                <a:solidFill>
                  <a:schemeClr val="bg1"/>
                </a:solidFill>
                <a:latin typeface="Operator Mono" charset="0"/>
              </a:rPr>
              <a:t>(); </a:t>
            </a:r>
            <a:r>
              <a:rPr lang="en-US" sz="2400" dirty="0" smtClean="0">
                <a:solidFill>
                  <a:schemeClr val="bg1"/>
                </a:solidFill>
                <a:latin typeface="Operator Mono" charset="0"/>
              </a:rPr>
              <a:t>?&gt;"&gt;</a:t>
            </a:r>
            <a:endParaRPr lang="en-US" sz="2400" b="0" dirty="0">
              <a:solidFill>
                <a:schemeClr val="bg1"/>
              </a:solidFill>
              <a:effectLst/>
              <a:latin typeface="Operator Mono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50231" y="1375808"/>
            <a:ext cx="1428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bg1"/>
                </a:solidFill>
              </a:rPr>
              <a:t>&lt;head&gt;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50231" y="5042648"/>
            <a:ext cx="158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&lt;/head&gt;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42736" y="33033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8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-112295"/>
            <a:ext cx="11566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{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"name"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”WP PWA"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,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short_name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”WPPWA"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,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"description"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”An Awesome Offline App with Wordpress"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background_color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fff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theme_color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"#3f51b5",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start_url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index.html?utm_source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=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homescreen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"scope": ".",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"orientation": "portrait-primary",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"display": "standalone",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dir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lang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-US",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"icons":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[{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src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"/assets/images/icons/icon-512x512.png",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"type": "image/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png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"sizes": "512x512"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}]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-112295"/>
            <a:ext cx="11566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"name":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 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short_name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"description":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”An Awesome Offline App with Wordpress",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background_color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"#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fff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theme_color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"#3f51b5"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start_url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index.html?utm_source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=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homescreen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"scope": ".",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"orientation": "portrait-primary",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"display": "standalone",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dir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lang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-US",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"icons":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[{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src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"/assets/images/icons/icon-512x512.png",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"type": "image/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png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pPr lvl="1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"sizes": "512x512"</a:t>
            </a:r>
          </a:p>
          <a:p>
            <a:pPr lvl="1"/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}]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949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-112295"/>
            <a:ext cx="11566356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{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"name":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 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short_name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”WPPWA",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"description":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”An Awesome Offline App with Wordpress",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background_color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fff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theme_color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"#3f51b5",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start_url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index.html?utm_source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=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homescreen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"scope": ".",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"orientation": "portrait-primary",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"display": "standalone",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dir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ltr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",</a:t>
            </a: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lang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": "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en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-US",</a:t>
            </a:r>
          </a:p>
          <a:p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"icons"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[{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src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"/assets/images/icons/icon-512x512.png"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pPr lvl="1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"type"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"image/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png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,</a:t>
            </a:r>
          </a:p>
          <a:p>
            <a:pPr lvl="1"/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"sizes"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: 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"512x512"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}]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1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714259" y="3001889"/>
            <a:ext cx="1052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DEMO TIME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124981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WORKER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3352200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SERVICE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r="273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4927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1782791" y="2811344"/>
          <a:ext cx="8742476" cy="2649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73" y="3673484"/>
            <a:ext cx="1993178" cy="199317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97095" y="5528097"/>
            <a:ext cx="1128642" cy="2771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1" dirty="0"/>
              <a:t>Service Worker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7" y="1065467"/>
            <a:ext cx="1194793" cy="11947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0" y="1268986"/>
            <a:ext cx="1194793" cy="11947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94" y="1491487"/>
            <a:ext cx="1194793" cy="119479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191" y="3665443"/>
            <a:ext cx="1208083" cy="120808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H="1">
            <a:off x="10345312" y="3564249"/>
            <a:ext cx="1473840" cy="1423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0437412" y="3512582"/>
            <a:ext cx="1208083" cy="1513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Diagram 28"/>
          <p:cNvGraphicFramePr/>
          <p:nvPr>
            <p:extLst/>
          </p:nvPr>
        </p:nvGraphicFramePr>
        <p:xfrm>
          <a:off x="2455461" y="380774"/>
          <a:ext cx="7858770" cy="2381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490" y="1223181"/>
            <a:ext cx="1208083" cy="120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2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874" y="0"/>
            <a:ext cx="7253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73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042" y="2360009"/>
            <a:ext cx="1993178" cy="19931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510" y="1175994"/>
            <a:ext cx="1287492" cy="1287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79" y="2360009"/>
            <a:ext cx="2053615" cy="2053614"/>
          </a:xfrm>
          <a:prstGeom prst="rect">
            <a:avLst/>
          </a:prstGeom>
          <a:noFill/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87" y="4412144"/>
            <a:ext cx="1414515" cy="1448327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7948738" y="4939142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534" y="1501440"/>
            <a:ext cx="1318519" cy="10394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85" y="4526010"/>
            <a:ext cx="1257618" cy="991421"/>
          </a:xfrm>
          <a:prstGeom prst="rect">
            <a:avLst/>
          </a:prstGeom>
        </p:spPr>
      </p:pic>
      <p:sp>
        <p:nvSpPr>
          <p:cNvPr id="23" name="Left-Up Arrow 22"/>
          <p:cNvSpPr/>
          <p:nvPr/>
        </p:nvSpPr>
        <p:spPr>
          <a:xfrm flipH="1" flipV="1">
            <a:off x="3652283" y="1808512"/>
            <a:ext cx="2134526" cy="712466"/>
          </a:xfrm>
          <a:prstGeom prst="leftUpArrow">
            <a:avLst>
              <a:gd name="adj1" fmla="val 12224"/>
              <a:gd name="adj2" fmla="val 16695"/>
              <a:gd name="adj3" fmla="val 25000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4" name="Left-Up Arrow 23"/>
          <p:cNvSpPr/>
          <p:nvPr/>
        </p:nvSpPr>
        <p:spPr>
          <a:xfrm flipH="1">
            <a:off x="3650047" y="4530203"/>
            <a:ext cx="2134526" cy="607618"/>
          </a:xfrm>
          <a:prstGeom prst="leftUpArrow">
            <a:avLst>
              <a:gd name="adj1" fmla="val 13015"/>
              <a:gd name="adj2" fmla="val 23326"/>
              <a:gd name="adj3" fmla="val 26498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5" name="Rectangle 24"/>
          <p:cNvSpPr/>
          <p:nvPr/>
        </p:nvSpPr>
        <p:spPr>
          <a:xfrm>
            <a:off x="3397439" y="4357923"/>
            <a:ext cx="859628" cy="45954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6" name="Rectangle 25"/>
          <p:cNvSpPr/>
          <p:nvPr/>
        </p:nvSpPr>
        <p:spPr>
          <a:xfrm>
            <a:off x="3273753" y="2233715"/>
            <a:ext cx="859628" cy="459542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7" name="Right Arrow 26"/>
          <p:cNvSpPr/>
          <p:nvPr/>
        </p:nvSpPr>
        <p:spPr>
          <a:xfrm>
            <a:off x="7894919" y="1938577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28" name="Right Arrow 27"/>
          <p:cNvSpPr/>
          <p:nvPr/>
        </p:nvSpPr>
        <p:spPr>
          <a:xfrm>
            <a:off x="2050209" y="3386816"/>
            <a:ext cx="925833" cy="232201"/>
          </a:xfrm>
          <a:prstGeom prst="rightArrow">
            <a:avLst/>
          </a:prstGeom>
          <a:solidFill>
            <a:srgbClr val="DA3F31"/>
          </a:solidFill>
          <a:ln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4" name="Right Arrow 43"/>
          <p:cNvSpPr/>
          <p:nvPr/>
        </p:nvSpPr>
        <p:spPr>
          <a:xfrm flipH="1">
            <a:off x="1013794" y="767271"/>
            <a:ext cx="9605369" cy="1904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5" name="Right Arrow 44"/>
          <p:cNvSpPr/>
          <p:nvPr/>
        </p:nvSpPr>
        <p:spPr>
          <a:xfrm flipH="1">
            <a:off x="1013794" y="5858992"/>
            <a:ext cx="9605369" cy="190452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7" name="Rectangle 46"/>
          <p:cNvSpPr/>
          <p:nvPr/>
        </p:nvSpPr>
        <p:spPr>
          <a:xfrm>
            <a:off x="861328" y="632726"/>
            <a:ext cx="254110" cy="4266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6" name="Right Arrow 45"/>
          <p:cNvSpPr/>
          <p:nvPr/>
        </p:nvSpPr>
        <p:spPr>
          <a:xfrm rot="5400000">
            <a:off x="280832" y="1537239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9" name="Rectangle 48"/>
          <p:cNvSpPr/>
          <p:nvPr/>
        </p:nvSpPr>
        <p:spPr>
          <a:xfrm>
            <a:off x="861328" y="5664110"/>
            <a:ext cx="254110" cy="426641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  <p:sp>
        <p:nvSpPr>
          <p:cNvPr id="48" name="Right Arrow 47"/>
          <p:cNvSpPr/>
          <p:nvPr/>
        </p:nvSpPr>
        <p:spPr>
          <a:xfrm rot="16200000">
            <a:off x="291658" y="5117655"/>
            <a:ext cx="1605702" cy="165156"/>
          </a:xfrm>
          <a:prstGeom prst="rightArrow">
            <a:avLst/>
          </a:prstGeom>
          <a:solidFill>
            <a:srgbClr val="DA3F31"/>
          </a:solidFill>
          <a:ln w="0">
            <a:solidFill>
              <a:srgbClr val="DA3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1"/>
          </a:p>
        </p:txBody>
      </p:sp>
    </p:spTree>
    <p:extLst>
      <p:ext uri="{BB962C8B-B14F-4D97-AF65-F5344CB8AC3E}">
        <p14:creationId xmlns:p14="http://schemas.microsoft.com/office/powerpoint/2010/main" val="162802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4" grpId="0" animBg="1"/>
      <p:bldP spid="27" grpId="0" animBg="1"/>
      <p:bldP spid="28" grpId="0" animBg="1"/>
      <p:bldP spid="44" grpId="0" animBg="1"/>
      <p:bldP spid="45" grpId="0" animBg="1"/>
      <p:bldP spid="46" grpId="0" animBg="1"/>
      <p:bldP spid="4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26695" y="2999874"/>
            <a:ext cx="105673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>
                <a:latin typeface="Lato" charset="0"/>
                <a:ea typeface="Lato" charset="0"/>
                <a:cs typeface="Lato" charset="0"/>
              </a:rPr>
              <a:t>REGISTER SERVICE WORKER</a:t>
            </a:r>
            <a:endParaRPr lang="en-US" sz="6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52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1941095"/>
            <a:ext cx="115663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in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navigator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2"/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navigator.serviceWorker.register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('/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sw.js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')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.then(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) =&gt;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console.log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))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.catch((error) =&gt;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console.log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('Registration failed with ' + error));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03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1941095"/>
            <a:ext cx="115663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if ('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' in navigator) {</a:t>
            </a:r>
          </a:p>
          <a:p>
            <a:pPr lvl="2"/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navigator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serviceWorker</a:t>
            </a:r>
            <a:r>
              <a:rPr lang="en-US" sz="24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'/</a:t>
            </a:r>
            <a:r>
              <a:rPr lang="en-US" sz="2400" dirty="0" err="1" smtClean="0">
                <a:solidFill>
                  <a:srgbClr val="CE9178"/>
                </a:solidFill>
                <a:latin typeface="Operator Mono" charset="0"/>
              </a:rPr>
              <a:t>sw.js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)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 err="1">
                <a:solidFill>
                  <a:srgbClr val="9CDCFE"/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pPr lvl="2"/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error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4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400" dirty="0" err="1">
                <a:solidFill>
                  <a:srgbClr val="4EC9B0"/>
                </a:solidFill>
                <a:latin typeface="Operator Mono" charset="0"/>
              </a:rPr>
              <a:t>console</a:t>
            </a:r>
            <a:r>
              <a:rPr lang="en-US" sz="24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400" dirty="0" err="1">
                <a:solidFill>
                  <a:srgbClr val="DCDCAA"/>
                </a:solidFill>
                <a:latin typeface="Operator Mono" charset="0"/>
              </a:rPr>
              <a:t>log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'Registration failed with 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 +</a:t>
            </a:r>
            <a:r>
              <a:rPr lang="en-US" sz="2400" dirty="0">
                <a:solidFill>
                  <a:srgbClr val="9CDCFE"/>
                </a:solidFill>
                <a:latin typeface="Operator Mono" charset="0"/>
              </a:rPr>
              <a:t> error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1941095"/>
            <a:ext cx="1156635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if ('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serviceWorker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' in navigator) {</a:t>
            </a:r>
          </a:p>
          <a:p>
            <a:pPr lvl="2"/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navigator.serviceWorker.register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('/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sw.js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',</a:t>
            </a:r>
            <a:r>
              <a:rPr lang="en-US" sz="2800" dirty="0">
                <a:solidFill>
                  <a:schemeClr val="bg1"/>
                </a:solidFill>
                <a:latin typeface="Operator Mono" charset="0"/>
              </a:rPr>
              <a:t> { scope: '/' }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)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rator Mono" charset="0"/>
            </a:endParaRP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.then(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) =&gt;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console.log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reg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))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.catch((error) =&gt;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console.log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('Registration failed with ' + error));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Operator Mono" charset="0"/>
              </a:rPr>
              <a:t>}</a:t>
            </a:r>
            <a:endParaRPr lang="en-US" sz="2400" b="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313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15327" y="2871537"/>
            <a:ext cx="34788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>
                <a:latin typeface="Lato" charset="0"/>
                <a:ea typeface="Lato" charset="0"/>
                <a:cs typeface="Lato" charset="0"/>
              </a:rPr>
              <a:t>SCOPE</a:t>
            </a:r>
            <a:endParaRPr lang="en-US" sz="8000" b="1" dirty="0">
              <a:latin typeface="Lato" charset="0"/>
              <a:ea typeface="Lato" charset="0"/>
              <a:cs typeface="Lat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5644" y="1010653"/>
            <a:ext cx="1156635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rgbClr val="9CDCFE"/>
                </a:solidFill>
                <a:latin typeface="Operator Mono" charset="0"/>
              </a:rPr>
              <a:t>sw</a:t>
            </a:r>
            <a:r>
              <a:rPr lang="en-US" sz="3600" b="1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b="1" dirty="0" err="1">
                <a:solidFill>
                  <a:srgbClr val="9CDCFE"/>
                </a:solidFill>
                <a:latin typeface="Operator Mono" charset="0"/>
              </a:rPr>
              <a:t>php</a:t>
            </a:r>
            <a:endParaRPr lang="en-US" sz="3600" b="1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&lt;?</a:t>
            </a:r>
          </a:p>
          <a:p>
            <a:pPr lvl="1"/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require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'../../../../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wp-load.php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3600" dirty="0">
                <a:solidFill>
                  <a:srgbClr val="DCDCAA"/>
                </a:solidFill>
                <a:latin typeface="Operator Mono" charset="0"/>
              </a:rPr>
              <a:t>header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'Service-Worker-Allowed: /'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2400" dirty="0">
                <a:solidFill>
                  <a:srgbClr val="DCDCAA"/>
                </a:solidFill>
                <a:latin typeface="Operator Mono" charset="0"/>
              </a:rPr>
              <a:t>header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'Content-Type: application/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javascript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4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?&gt;</a:t>
            </a:r>
          </a:p>
          <a:p>
            <a:endParaRPr lang="en-US" sz="2400" b="0" dirty="0" smtClean="0">
              <a:solidFill>
                <a:srgbClr val="D4D4D4"/>
              </a:solidFill>
              <a:effectLst/>
              <a:latin typeface="Operator Mono" charset="0"/>
            </a:endParaRPr>
          </a:p>
          <a:p>
            <a:r>
              <a:rPr lang="en-US" sz="2400" dirty="0" smtClean="0">
                <a:solidFill>
                  <a:srgbClr val="9CDCFE"/>
                </a:solidFill>
                <a:latin typeface="Operator Mono" charset="0"/>
              </a:rPr>
              <a:t>__</a:t>
            </a:r>
            <a:r>
              <a:rPr lang="en-US" sz="2400" dirty="0" err="1" smtClean="0">
                <a:solidFill>
                  <a:srgbClr val="9CDCFE"/>
                </a:solidFill>
                <a:latin typeface="Operator Mono" charset="0"/>
              </a:rPr>
              <a:t>myconfig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={</a:t>
            </a:r>
            <a:r>
              <a:rPr lang="en-US" sz="2400" dirty="0" err="1" smtClean="0">
                <a:solidFill>
                  <a:srgbClr val="CE9178"/>
                </a:solidFill>
                <a:latin typeface="Operator Mono" charset="0"/>
              </a:rPr>
              <a:t>themeUrl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: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`&lt;?=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get_bloginfo</a:t>
            </a:r>
            <a:r>
              <a:rPr lang="en-US" sz="2400" dirty="0">
                <a:solidFill>
                  <a:srgbClr val="CE9178"/>
                </a:solidFill>
                <a:latin typeface="Operator Mono" charset="0"/>
              </a:rPr>
              <a:t>('</a:t>
            </a:r>
            <a:r>
              <a:rPr lang="en-US" sz="2400" dirty="0" err="1">
                <a:solidFill>
                  <a:srgbClr val="CE9178"/>
                </a:solidFill>
                <a:latin typeface="Operator Mono" charset="0"/>
              </a:rPr>
              <a:t>template_url</a:t>
            </a:r>
            <a:r>
              <a:rPr lang="en-US" sz="2400" dirty="0" smtClean="0">
                <a:solidFill>
                  <a:srgbClr val="CE9178"/>
                </a:solidFill>
                <a:latin typeface="Operator Mono" charset="0"/>
              </a:rPr>
              <a:t>');?&gt;`</a:t>
            </a:r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};</a:t>
            </a:r>
          </a:p>
          <a:p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&lt;? </a:t>
            </a:r>
          </a:p>
          <a:p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 err="1" smtClean="0">
                <a:solidFill>
                  <a:srgbClr val="DCDCAA"/>
                </a:solidFill>
                <a:latin typeface="Operator Mono" charset="0"/>
              </a:rPr>
              <a:t>readfile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800" dirty="0" err="1">
                <a:solidFill>
                  <a:srgbClr val="CE9178"/>
                </a:solidFill>
                <a:latin typeface="Operator Mono" charset="0"/>
              </a:rPr>
              <a:t>sw.js</a:t>
            </a:r>
            <a:r>
              <a:rPr lang="en-US" sz="2800" dirty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r>
              <a:rPr lang="en-US" sz="2400" dirty="0" smtClean="0">
                <a:solidFill>
                  <a:srgbClr val="D4D4D4"/>
                </a:solidFill>
                <a:latin typeface="Operator Mono" charset="0"/>
              </a:rPr>
              <a:t>?&gt;</a:t>
            </a:r>
            <a:endParaRPr lang="en-US" sz="2400" dirty="0">
              <a:solidFill>
                <a:srgbClr val="D4D4D4"/>
              </a:solidFill>
              <a:latin typeface="Operator Mono" charset="0"/>
            </a:endParaRPr>
          </a:p>
          <a:p>
            <a:endParaRPr lang="en-US" sz="24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19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112168" y="850232"/>
            <a:ext cx="1376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FOOTER.PHP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1053" y="2101879"/>
            <a:ext cx="117909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 err="1" smtClean="0">
                <a:solidFill>
                  <a:srgbClr val="C586C0"/>
                </a:solidFill>
                <a:latin typeface="Operator Mono" charset="0"/>
              </a:rPr>
              <a:t>footer.php</a:t>
            </a:r>
            <a:endParaRPr lang="en-US" sz="3200" dirty="0" smtClean="0">
              <a:solidFill>
                <a:srgbClr val="C586C0"/>
              </a:solidFill>
              <a:latin typeface="Operator Mono" charset="0"/>
            </a:endParaRPr>
          </a:p>
          <a:p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if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 (</a:t>
            </a:r>
            <a:r>
              <a:rPr lang="en-US" sz="3200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3200" dirty="0" err="1" smtClean="0">
                <a:solidFill>
                  <a:srgbClr val="CE9178"/>
                </a:solidFill>
                <a:latin typeface="Operator Mono" charset="0"/>
              </a:rPr>
              <a:t>serviceWorker</a:t>
            </a:r>
            <a:r>
              <a:rPr lang="en-US" sz="3200" dirty="0" smtClean="0">
                <a:solidFill>
                  <a:srgbClr val="CE9178"/>
                </a:solidFill>
                <a:latin typeface="Operator Mono" charset="0"/>
              </a:rPr>
              <a:t>'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 in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navigator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 {</a:t>
            </a:r>
          </a:p>
          <a:p>
            <a:pPr lvl="1"/>
            <a:r>
              <a:rPr lang="en-US" sz="3200" dirty="0" err="1" smtClean="0">
                <a:solidFill>
                  <a:srgbClr val="4EC9B0"/>
                </a:solidFill>
                <a:latin typeface="Operator Mono" charset="0"/>
              </a:rPr>
              <a:t>window</a:t>
            </a:r>
            <a:r>
              <a:rPr lang="en-US" sz="32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 smtClean="0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CE9178"/>
                </a:solidFill>
                <a:latin typeface="Operator Mono" charset="0"/>
              </a:rPr>
              <a:t>'load'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 ()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navigator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 smtClean="0">
                <a:solidFill>
                  <a:srgbClr val="9CDCFE"/>
                </a:solidFill>
                <a:latin typeface="Operator Mono" charset="0"/>
              </a:rPr>
              <a:t>serviceWorker</a:t>
            </a:r>
            <a:endParaRPr lang="en-US" sz="3200" dirty="0" smtClean="0">
              <a:solidFill>
                <a:srgbClr val="9CDCFE"/>
              </a:solidFill>
              <a:latin typeface="Operator Mono" charset="0"/>
            </a:endParaRPr>
          </a:p>
          <a:p>
            <a:pPr lvl="2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smtClean="0">
                <a:solidFill>
                  <a:srgbClr val="DCDCAA"/>
                </a:solidFill>
                <a:latin typeface="Operator Mono" charset="0"/>
              </a:rPr>
              <a:t>register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 smtClean="0">
                <a:solidFill>
                  <a:srgbClr val="CE9178"/>
                </a:solidFill>
                <a:latin typeface="Operator Mono" charset="0"/>
              </a:rPr>
              <a:t>`${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__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myconfig</a:t>
            </a:r>
            <a:r>
              <a:rPr lang="en-US" sz="28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 smtClean="0">
                <a:solidFill>
                  <a:srgbClr val="9CDCFE"/>
                </a:solidFill>
                <a:latin typeface="Operator Mono" charset="0"/>
              </a:rPr>
              <a:t>themeUrl</a:t>
            </a:r>
            <a:r>
              <a:rPr lang="en-US" sz="2800" dirty="0">
                <a:solidFill>
                  <a:srgbClr val="CE9178"/>
                </a:solidFill>
                <a:latin typeface="Operator Mono" charset="0"/>
              </a:rPr>
              <a:t>}/scripts/</a:t>
            </a:r>
            <a:r>
              <a:rPr lang="en-US" sz="2800" dirty="0" err="1">
                <a:solidFill>
                  <a:srgbClr val="CE9178"/>
                </a:solidFill>
                <a:latin typeface="Operator Mono" charset="0"/>
              </a:rPr>
              <a:t>sw.php</a:t>
            </a:r>
            <a:r>
              <a:rPr lang="en-US" sz="2800" dirty="0">
                <a:solidFill>
                  <a:srgbClr val="CE9178"/>
                </a:solidFill>
                <a:latin typeface="Operator Mono" charset="0"/>
              </a:rPr>
              <a:t>`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28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03867" y="1629618"/>
            <a:ext cx="366805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Service worker</a:t>
            </a:r>
          </a:p>
          <a:p>
            <a:pPr algn="r"/>
            <a:r>
              <a:rPr lang="en-US" sz="4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Life Cycle</a:t>
            </a:r>
            <a:endParaRPr lang="en-US" sz="4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7" r="7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5863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03930" y="1345296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 err="1"/>
              <a:t>index.html</a:t>
            </a:r>
            <a:endParaRPr lang="en-US" sz="3202" dirty="0"/>
          </a:p>
        </p:txBody>
      </p:sp>
      <p:sp>
        <p:nvSpPr>
          <p:cNvPr id="6" name="TextBox 5"/>
          <p:cNvSpPr txBox="1"/>
          <p:nvPr/>
        </p:nvSpPr>
        <p:spPr>
          <a:xfrm>
            <a:off x="393009" y="2692491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 err="1"/>
              <a:t>app.js</a:t>
            </a:r>
            <a:endParaRPr lang="en-US" sz="3202" dirty="0"/>
          </a:p>
        </p:txBody>
      </p:sp>
      <p:sp>
        <p:nvSpPr>
          <p:cNvPr id="8" name="TextBox 7"/>
          <p:cNvSpPr txBox="1"/>
          <p:nvPr/>
        </p:nvSpPr>
        <p:spPr>
          <a:xfrm>
            <a:off x="403930" y="4043669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 err="1"/>
              <a:t>sw.js</a:t>
            </a:r>
            <a:endParaRPr lang="en-US" sz="3202" dirty="0"/>
          </a:p>
        </p:txBody>
      </p:sp>
      <p:sp>
        <p:nvSpPr>
          <p:cNvPr id="9" name="TextBox 8"/>
          <p:cNvSpPr txBox="1"/>
          <p:nvPr/>
        </p:nvSpPr>
        <p:spPr>
          <a:xfrm>
            <a:off x="403930" y="5390864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website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04221" y="1345295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/>
              <a:t>install</a:t>
            </a:r>
            <a:endParaRPr lang="en-US" sz="3202" dirty="0"/>
          </a:p>
        </p:txBody>
      </p:sp>
      <p:sp>
        <p:nvSpPr>
          <p:cNvPr id="12" name="TextBox 11"/>
          <p:cNvSpPr txBox="1"/>
          <p:nvPr/>
        </p:nvSpPr>
        <p:spPr>
          <a:xfrm>
            <a:off x="5231742" y="2808778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active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91213" y="2808778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error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7913" y="4188734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idle</a:t>
            </a:r>
          </a:p>
        </p:txBody>
      </p:sp>
      <p:cxnSp>
        <p:nvCxnSpPr>
          <p:cNvPr id="21" name="Elbow Connector 20"/>
          <p:cNvCxnSpPr>
            <a:stCxn id="8" idx="3"/>
            <a:endCxn id="10" idx="1"/>
          </p:cNvCxnSpPr>
          <p:nvPr/>
        </p:nvCxnSpPr>
        <p:spPr>
          <a:xfrm flipV="1">
            <a:off x="3148321" y="1637844"/>
            <a:ext cx="3455900" cy="2698374"/>
          </a:xfrm>
          <a:prstGeom prst="bentConnector3">
            <a:avLst>
              <a:gd name="adj1" fmla="val 50000"/>
            </a:avLst>
          </a:prstGeom>
          <a:ln w="60325">
            <a:solidFill>
              <a:schemeClr val="accent1">
                <a:shade val="95000"/>
                <a:satMod val="10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6959975" y="1899533"/>
            <a:ext cx="660687" cy="85381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46073" y="1899533"/>
            <a:ext cx="1956649" cy="909244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59171" y="4188733"/>
            <a:ext cx="2744391" cy="5850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2" dirty="0"/>
              <a:t>terminate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489871" y="3418451"/>
            <a:ext cx="12706" cy="770282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3"/>
          </p:cNvCxnSpPr>
          <p:nvPr/>
        </p:nvCxnSpPr>
        <p:spPr>
          <a:xfrm flipV="1">
            <a:off x="7972304" y="4465852"/>
            <a:ext cx="786868" cy="15431"/>
          </a:xfrm>
          <a:prstGeom prst="straightConnector1">
            <a:avLst/>
          </a:prstGeom>
          <a:ln w="603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1431" y="2151999"/>
            <a:ext cx="2388637" cy="2771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1" dirty="0"/>
              <a:t>FETCH</a:t>
            </a:r>
          </a:p>
        </p:txBody>
      </p:sp>
      <p:cxnSp>
        <p:nvCxnSpPr>
          <p:cNvPr id="37" name="Elbow Connector 36"/>
          <p:cNvCxnSpPr/>
          <p:nvPr/>
        </p:nvCxnSpPr>
        <p:spPr>
          <a:xfrm>
            <a:off x="2975479" y="2399234"/>
            <a:ext cx="2256546" cy="2097029"/>
          </a:xfrm>
          <a:prstGeom prst="bentConnector3">
            <a:avLst>
              <a:gd name="adj1" fmla="val 50000"/>
            </a:avLst>
          </a:prstGeom>
          <a:ln w="603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688028" y="1369167"/>
            <a:ext cx="2037097" cy="50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34" dirty="0">
                <a:solidFill>
                  <a:srgbClr val="FF0000"/>
                </a:solidFill>
              </a:rPr>
              <a:t>Install</a:t>
            </a:r>
            <a:r>
              <a:rPr lang="en-US" sz="1334" dirty="0"/>
              <a:t> event</a:t>
            </a:r>
          </a:p>
          <a:p>
            <a:pPr algn="ctr"/>
            <a:r>
              <a:rPr lang="en-US" sz="1334" dirty="0"/>
              <a:t>To cache asset for example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910984" y="5560251"/>
            <a:ext cx="2516844" cy="46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1" dirty="0">
                <a:solidFill>
                  <a:srgbClr val="FF0000"/>
                </a:solidFill>
              </a:rPr>
              <a:t>activate</a:t>
            </a:r>
            <a:r>
              <a:rPr lang="en-US" sz="1201" dirty="0"/>
              <a:t> Event </a:t>
            </a:r>
          </a:p>
          <a:p>
            <a:pPr algn="ctr"/>
            <a:r>
              <a:rPr lang="en-US" sz="1201" dirty="0"/>
              <a:t>SW can control all pages of the Scope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1431" y="3489370"/>
            <a:ext cx="2388637" cy="2771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201" dirty="0"/>
              <a:t>Background sync</a:t>
            </a:r>
          </a:p>
        </p:txBody>
      </p:sp>
    </p:spTree>
    <p:extLst>
      <p:ext uri="{BB962C8B-B14F-4D97-AF65-F5344CB8AC3E}">
        <p14:creationId xmlns:p14="http://schemas.microsoft.com/office/powerpoint/2010/main" val="30090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27" grpId="0" animBg="1"/>
      <p:bldP spid="35" grpId="0" animBg="1"/>
      <p:bldP spid="41" grpId="0"/>
      <p:bldP spid="42" grpId="0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3960938" y="559511"/>
            <a:ext cx="4270147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>
                <a:solidFill>
                  <a:schemeClr val="tx2"/>
                </a:solidFill>
                <a:latin typeface="Lato" charset="0"/>
                <a:ea typeface="Lato" charset="0"/>
                <a:cs typeface="Lato" charset="0"/>
              </a:rPr>
              <a:t>Content Overview</a:t>
            </a:r>
            <a:endParaRPr lang="id-ID" sz="3961" b="1" dirty="0">
              <a:solidFill>
                <a:schemeClr val="tx2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25361" y="1784833"/>
            <a:ext cx="389504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What is really a PWA?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What Progressive web app means?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92350" y="1829531"/>
            <a:ext cx="334553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Manifest dot JSON</a:t>
            </a:r>
            <a:endParaRPr lang="en-US" sz="3200" b="1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Makes your app installable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52417" y="5008455"/>
            <a:ext cx="4746236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Advanced Cache Strategies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Dive into cache strategies and understating</a:t>
            </a:r>
          </a:p>
          <a:p>
            <a:pPr algn="ctr"/>
            <a:r>
              <a:rPr lang="en-US" dirty="0" smtClean="0"/>
              <a:t>How they work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452655" y="3368607"/>
            <a:ext cx="262674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Core Concepts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What make an app</a:t>
            </a:r>
          </a:p>
          <a:p>
            <a:pPr algn="ctr"/>
            <a:r>
              <a:rPr lang="en-US" dirty="0" smtClean="0"/>
              <a:t> a progressive web app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0441" y="5285454"/>
            <a:ext cx="494488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Why PWA? And Essentials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Why you should consider a PWA and do you need?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37692" y="3280493"/>
            <a:ext cx="4298164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Dive into service worker</a:t>
            </a:r>
            <a:endParaRPr lang="en-US" sz="3200" b="1" dirty="0"/>
          </a:p>
          <a:p>
            <a:pPr algn="ctr"/>
            <a:endParaRPr lang="en-US" dirty="0" smtClean="0"/>
          </a:p>
          <a:p>
            <a:pPr algn="ctr"/>
            <a:r>
              <a:rPr lang="en-US" dirty="0"/>
              <a:t>What service worker life cycle,</a:t>
            </a:r>
          </a:p>
          <a:p>
            <a:pPr algn="ctr"/>
            <a:r>
              <a:rPr lang="en-US" dirty="0"/>
              <a:t>What is pre-cache ?</a:t>
            </a:r>
          </a:p>
        </p:txBody>
      </p:sp>
    </p:spTree>
    <p:extLst>
      <p:ext uri="{BB962C8B-B14F-4D97-AF65-F5344CB8AC3E}">
        <p14:creationId xmlns:p14="http://schemas.microsoft.com/office/powerpoint/2010/main" val="139703303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1" grpId="0"/>
      <p:bldP spid="58" grpId="0"/>
      <p:bldP spid="8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714259" y="3001889"/>
            <a:ext cx="10523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/>
              <a:t>DEMO TIME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7807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STRATEGIES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38238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CACH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6" name="Picture Placeholder 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745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569CD6"/>
                </a:solidFill>
                <a:latin typeface="Operator Mono" charset="0"/>
              </a:rPr>
              <a:t>self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addEventListener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CE9178"/>
                </a:solidFill>
                <a:latin typeface="Operator Mono" charset="0"/>
              </a:rPr>
              <a:t>'fetch'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, </a:t>
            </a:r>
            <a:endParaRPr lang="en-US" sz="3600" dirty="0" smtClean="0">
              <a:solidFill>
                <a:srgbClr val="D4D4D4"/>
              </a:solidFill>
              <a:latin typeface="Operator Mono" charset="0"/>
            </a:endParaRP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latin typeface="Operator Mono" charset="0"/>
              </a:rPr>
              <a:t>const request = </a:t>
            </a:r>
            <a:r>
              <a:rPr lang="en-US" sz="3600" dirty="0" err="1">
                <a:latin typeface="Operator Mono" charset="0"/>
              </a:rPr>
              <a:t>event.request</a:t>
            </a:r>
            <a:r>
              <a:rPr lang="en-US" sz="3600" dirty="0"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event.respondWith</a:t>
            </a:r>
            <a:r>
              <a:rPr lang="en-US" sz="3600" dirty="0" smtClean="0">
                <a:latin typeface="Operator Mono" charset="0"/>
              </a:rPr>
              <a:t>()</a:t>
            </a:r>
          </a:p>
          <a:p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}</a:t>
            </a:r>
            <a:endParaRPr lang="en-US" sz="3600" dirty="0">
              <a:solidFill>
                <a:srgbClr val="D4D4D4"/>
              </a:solidFill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67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371306" y="559511"/>
            <a:ext cx="3449411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FETCH EVENT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8147" y="2297451"/>
            <a:ext cx="104113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latin typeface="Operator Mono" charset="0"/>
              </a:rPr>
              <a:t>self.addEventListener</a:t>
            </a:r>
            <a:r>
              <a:rPr lang="en-US" sz="3600" dirty="0">
                <a:latin typeface="Operator Mono" charset="0"/>
              </a:rPr>
              <a:t>('fetch', </a:t>
            </a:r>
            <a:endParaRPr lang="en-US" sz="3600" dirty="0" smtClean="0">
              <a:latin typeface="Operator Mono" charset="0"/>
            </a:endParaRPr>
          </a:p>
          <a:p>
            <a:r>
              <a:rPr lang="en-US" sz="3600" dirty="0" smtClean="0">
                <a:latin typeface="Operator Mono" charset="0"/>
              </a:rPr>
              <a:t>(</a:t>
            </a:r>
            <a:r>
              <a:rPr lang="en-US" sz="3600" dirty="0">
                <a:latin typeface="Operator Mono" charset="0"/>
              </a:rPr>
              <a:t>event) =&gt; {</a:t>
            </a:r>
          </a:p>
          <a:p>
            <a:pPr lvl="1"/>
            <a:r>
              <a:rPr lang="en-US" sz="3600" dirty="0" err="1" smtClean="0">
                <a:latin typeface="Operator Mono" charset="0"/>
              </a:rPr>
              <a:t>console.log</a:t>
            </a:r>
            <a:r>
              <a:rPr lang="en-US" sz="3600" dirty="0">
                <a:latin typeface="Operator Mono" charset="0"/>
              </a:rPr>
              <a:t>('[SW] Fetch ....');</a:t>
            </a:r>
          </a:p>
          <a:p>
            <a:pPr lvl="1"/>
            <a:r>
              <a:rPr lang="en-US" sz="36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 =</a:t>
            </a:r>
            <a:r>
              <a:rPr lang="en-US" sz="36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()</a:t>
            </a:r>
          </a:p>
          <a:p>
            <a:r>
              <a:rPr lang="en-US" sz="3600" dirty="0" smtClean="0">
                <a:latin typeface="Operator Mono" charset="0"/>
              </a:rPr>
              <a:t>}</a:t>
            </a:r>
            <a:endParaRPr lang="en-US" sz="3600" dirty="0"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230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807326" y="559511"/>
            <a:ext cx="2577376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Cache only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	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4501154" y="559511"/>
            <a:ext cx="3189724" cy="651078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pPr algn="ctr"/>
            <a:r>
              <a:rPr lang="en-US" sz="3961" b="1" dirty="0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Network only</a:t>
            </a:r>
            <a:endParaRPr lang="id-ID" sz="3961" b="1" dirty="0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73179" y="2923094"/>
            <a:ext cx="10411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r>
              <a:rPr lang="en-US" sz="3600" dirty="0" smtClean="0">
                <a:solidFill>
                  <a:srgbClr val="DCDCAA"/>
                </a:solidFill>
                <a:latin typeface="Operator Mono" charset="0"/>
              </a:rPr>
              <a:t>	fetch</a:t>
            </a:r>
            <a:r>
              <a:rPr lang="en-US" sz="3600" dirty="0" smtClean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600" dirty="0" err="1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600" dirty="0" err="1" smtClean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r>
              <a:rPr lang="en-US" sz="36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6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684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 </a:t>
            </a:r>
            <a:r>
              <a:rPr lang="en-US" sz="3200" dirty="0">
                <a:latin typeface="Operator Mono" charset="0"/>
              </a:rPr>
              <a:t>fetch(request).then( (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=&gt; {</a:t>
            </a:r>
          </a:p>
          <a:p>
            <a:pPr lvl="3"/>
            <a:r>
              <a:rPr lang="en-US" sz="2800" dirty="0" err="1">
                <a:latin typeface="Operator Mono" charset="0"/>
              </a:rPr>
              <a:t>caches.open</a:t>
            </a:r>
            <a:r>
              <a:rPr lang="en-US" sz="2800" dirty="0">
                <a:latin typeface="Operator Mono" charset="0"/>
              </a:rPr>
              <a:t>(DYNAMIC_CACHE_VERSION</a:t>
            </a:r>
            <a:r>
              <a:rPr lang="en-US" sz="2800" dirty="0" smtClean="0"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latin typeface="Operator Mono" charset="0"/>
              </a:rPr>
              <a:t>.</a:t>
            </a:r>
            <a:r>
              <a:rPr lang="en-US" sz="2800" dirty="0">
                <a:latin typeface="Operator Mono" charset="0"/>
              </a:rPr>
              <a:t>then( cache =&gt; </a:t>
            </a:r>
            <a:r>
              <a:rPr lang="en-US" sz="2800" dirty="0" err="1">
                <a:latin typeface="Operator Mono" charset="0"/>
              </a:rPr>
              <a:t>cache.put</a:t>
            </a:r>
            <a:r>
              <a:rPr lang="en-US" sz="2800" dirty="0">
                <a:latin typeface="Operator Mono" charset="0"/>
              </a:rPr>
              <a:t>(request, </a:t>
            </a:r>
            <a:r>
              <a:rPr lang="en-US" sz="2800" dirty="0" err="1">
                <a:latin typeface="Operator Mono" charset="0"/>
              </a:rPr>
              <a:t>newRes</a:t>
            </a:r>
            <a:r>
              <a:rPr lang="en-US" sz="2800" dirty="0"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722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429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first, falling back to network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3768" y="1714288"/>
            <a:ext cx="1041132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(request).then( (res) =&gt; {</a:t>
            </a:r>
          </a:p>
          <a:p>
            <a:pPr lvl="2"/>
            <a:r>
              <a:rPr lang="en-US" sz="3200" dirty="0">
                <a:latin typeface="Operator Mono" charset="0"/>
              </a:rPr>
              <a:t>return res ||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 (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3"/>
            <a:r>
              <a:rPr lang="en-US" sz="28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 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28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28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28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28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28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2800" dirty="0">
                <a:solidFill>
                  <a:srgbClr val="D4D4D4"/>
                </a:solidFill>
                <a:latin typeface="Operator Mono" charset="0"/>
              </a:rPr>
              <a:t>) 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5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2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open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DYNAMIC_CACHE_VERSION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));</a:t>
            </a:r>
          </a:p>
          <a:p>
            <a:pPr lvl="2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  <a:r>
              <a:rPr lang="en-US" sz="3200" dirty="0">
                <a:solidFill>
                  <a:srgbClr val="608B4E"/>
                </a:solidFill>
                <a:latin typeface="Operator Mono" charset="0"/>
              </a:rPr>
              <a:t> // Fallback to cache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1"/>
            <a:r>
              <a:rPr lang="en-US" sz="3200" dirty="0">
                <a:latin typeface="Operator Mono" charset="0"/>
              </a:rPr>
              <a:t>.catch(err =&gt; </a:t>
            </a:r>
            <a:r>
              <a:rPr lang="en-US" sz="3200" dirty="0" err="1">
                <a:latin typeface="Operator Mono" charset="0"/>
              </a:rPr>
              <a:t>caches.match</a:t>
            </a:r>
            <a:r>
              <a:rPr lang="en-US" sz="3200" dirty="0">
                <a:latin typeface="Operator Mono" charset="0"/>
              </a:rPr>
              <a:t>(request))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7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2478119" y="575553"/>
            <a:ext cx="7255003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Network first, falling back to cache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70022" y="1791437"/>
            <a:ext cx="1041132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1"/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</a:t>
            </a:r>
          </a:p>
          <a:p>
            <a:pPr lvl="1"/>
            <a:r>
              <a:rPr lang="en-US" sz="3200" dirty="0">
                <a:latin typeface="Operator Mono" charset="0"/>
              </a:rPr>
              <a:t>.then((res) =&gt; {</a:t>
            </a:r>
          </a:p>
          <a:p>
            <a:pPr lvl="2"/>
            <a:r>
              <a:rPr lang="en-US" sz="3200" dirty="0" err="1">
                <a:latin typeface="Operator Mono" charset="0"/>
              </a:rPr>
              <a:t>caches.open</a:t>
            </a:r>
            <a:r>
              <a:rPr lang="en-US" sz="3200" dirty="0">
                <a:latin typeface="Operator Mono" charset="0"/>
              </a:rPr>
              <a:t>(DYNAMIC_CACHE_VERSION</a:t>
            </a:r>
            <a:r>
              <a:rPr lang="en-US" sz="3200" dirty="0" smtClean="0">
                <a:latin typeface="Operator Mono" charset="0"/>
              </a:rPr>
              <a:t>)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.</a:t>
            </a:r>
            <a:r>
              <a:rPr lang="en-US" sz="3200" dirty="0">
                <a:latin typeface="Operator Mono" charset="0"/>
              </a:rPr>
              <a:t>then(cache =&gt; </a:t>
            </a:r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res));</a:t>
            </a:r>
          </a:p>
          <a:p>
            <a:pPr lvl="2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res.clone</a:t>
            </a:r>
            <a:r>
              <a:rPr lang="en-US" sz="3200" dirty="0">
                <a:latin typeface="Operator Mono" charset="0"/>
              </a:rPr>
              <a:t>();</a:t>
            </a:r>
          </a:p>
          <a:p>
            <a:pPr lvl="2"/>
            <a:r>
              <a:rPr lang="en-US" sz="3200" dirty="0">
                <a:latin typeface="Operator Mono" charset="0"/>
              </a:rPr>
              <a:t>}) // Fallback to cache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catch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err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85478" y="2951750"/>
            <a:ext cx="79889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/>
              <a:t>WHAT REALLY IS A PWA</a:t>
            </a:r>
          </a:p>
        </p:txBody>
      </p:sp>
    </p:spTree>
    <p:extLst>
      <p:ext uri="{BB962C8B-B14F-4D97-AF65-F5344CB8AC3E}">
        <p14:creationId xmlns:p14="http://schemas.microsoft.com/office/powerpoint/2010/main" val="115131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event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respondWith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caches</a:t>
            </a:r>
            <a:endParaRPr lang="en-US" sz="3200" dirty="0">
              <a:solidFill>
                <a:srgbClr val="D4D4D4"/>
              </a:solidFill>
              <a:latin typeface="Operator Mono" charset="0"/>
            </a:endParaRPr>
          </a:p>
          <a:p>
            <a:pPr lvl="2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match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const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= </a:t>
            </a:r>
            <a:r>
              <a:rPr lang="en-US" sz="3200" dirty="0">
                <a:latin typeface="Operator Mono" charset="0"/>
              </a:rPr>
              <a:t>fetch(request).then((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) =&gt; {</a:t>
            </a:r>
          </a:p>
          <a:p>
            <a:pPr lvl="3"/>
            <a:r>
              <a:rPr lang="en-US" sz="3200" dirty="0" err="1">
                <a:latin typeface="Operator Mono" charset="0"/>
              </a:rPr>
              <a:t>cache.put</a:t>
            </a:r>
            <a:r>
              <a:rPr lang="en-US" sz="3200" dirty="0">
                <a:latin typeface="Operator Mono" charset="0"/>
              </a:rPr>
              <a:t>(request, </a:t>
            </a:r>
            <a:r>
              <a:rPr lang="en-US" sz="3200" dirty="0" err="1">
                <a:latin typeface="Operator Mono" charset="0"/>
              </a:rPr>
              <a:t>newRes.clone</a:t>
            </a:r>
            <a:r>
              <a:rPr lang="en-US" sz="3200" dirty="0"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latin typeface="Operator Mono" charset="0"/>
              </a:rPr>
              <a:t>return </a:t>
            </a:r>
            <a:r>
              <a:rPr lang="en-US" sz="3200" dirty="0" err="1">
                <a:latin typeface="Operator Mono" charset="0"/>
              </a:rPr>
              <a:t>newRes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 smtClean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||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updatedResopnse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})</a:t>
            </a:r>
          </a:p>
          <a:p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);</a:t>
            </a:r>
            <a:endParaRPr lang="en-US" sz="3200" b="0" dirty="0">
              <a:solidFill>
                <a:srgbClr val="D4D4D4"/>
              </a:solidFill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38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3133074" y="639722"/>
            <a:ext cx="5944388" cy="657105"/>
          </a:xfrm>
          <a:prstGeom prst="rect">
            <a:avLst/>
          </a:prstGeom>
          <a:noFill/>
        </p:spPr>
        <p:txBody>
          <a:bodyPr wrap="none" lIns="41150" tIns="20575" rIns="41150" bIns="20575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Cache with Network Update</a:t>
            </a:r>
          </a:p>
        </p:txBody>
      </p:sp>
      <p:sp>
        <p:nvSpPr>
          <p:cNvPr id="26" name="Rectangle 25"/>
          <p:cNvSpPr/>
          <p:nvPr/>
        </p:nvSpPr>
        <p:spPr>
          <a:xfrm>
            <a:off x="5755744" y="1454186"/>
            <a:ext cx="699049" cy="4115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41113" tIns="20558" rIns="41113" bIns="20558" rtlCol="0" anchor="ctr"/>
          <a:lstStyle/>
          <a:p>
            <a:pPr algn="ctr"/>
            <a:endParaRPr lang="en-US" sz="1264">
              <a:solidFill>
                <a:schemeClr val="accent2"/>
              </a:solidFill>
              <a:latin typeface="Lato Ligh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0081" y="1524102"/>
            <a:ext cx="10411326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Operator Mono" charset="0"/>
              </a:rPr>
              <a:t>event.respondWith</a:t>
            </a:r>
            <a:r>
              <a:rPr lang="en-US" sz="3200" dirty="0">
                <a:latin typeface="Operator Mono" charset="0"/>
              </a:rPr>
              <a:t>(</a:t>
            </a:r>
          </a:p>
          <a:p>
            <a:pPr lvl="2"/>
            <a:r>
              <a:rPr lang="en-US" sz="3200" dirty="0">
                <a:latin typeface="Operator Mono" charset="0"/>
              </a:rPr>
              <a:t>caches</a:t>
            </a:r>
          </a:p>
          <a:p>
            <a:pPr lvl="2"/>
            <a:r>
              <a:rPr lang="en-US" sz="3200" dirty="0">
                <a:latin typeface="Operator Mono" charset="0"/>
              </a:rPr>
              <a:t>.match(request</a:t>
            </a:r>
            <a:r>
              <a:rPr lang="en-US" sz="3200" dirty="0" smtClean="0">
                <a:latin typeface="Operator Mono" charset="0"/>
              </a:rPr>
              <a:t>).</a:t>
            </a:r>
            <a:r>
              <a:rPr lang="en-US" sz="3200" dirty="0">
                <a:latin typeface="Operator Mono" charset="0"/>
              </a:rPr>
              <a:t>then((res) =&gt; {</a:t>
            </a:r>
          </a:p>
          <a:p>
            <a:pPr lvl="3"/>
            <a:r>
              <a:rPr lang="en-US" sz="3200" dirty="0">
                <a:latin typeface="Operator Mono" charset="0"/>
              </a:rPr>
              <a:t>const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 = 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fetch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).</a:t>
            </a:r>
            <a:r>
              <a:rPr lang="en-US" sz="3200" dirty="0">
                <a:solidFill>
                  <a:srgbClr val="DCDCAA"/>
                </a:solidFill>
                <a:latin typeface="Operator Mono" charset="0"/>
              </a:rPr>
              <a:t>then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((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) </a:t>
            </a:r>
            <a:r>
              <a:rPr lang="en-US" sz="3200" dirty="0">
                <a:solidFill>
                  <a:srgbClr val="569CD6"/>
                </a:solidFill>
                <a:latin typeface="Operator Mono" charset="0"/>
              </a:rPr>
              <a:t>=&gt;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 {</a:t>
            </a:r>
          </a:p>
          <a:p>
            <a:pPr lvl="3"/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cache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put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request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,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 err="1">
                <a:solidFill>
                  <a:srgbClr val="D4D4D4"/>
                </a:solidFill>
                <a:latin typeface="Operator Mono" charset="0"/>
              </a:rPr>
              <a:t>.</a:t>
            </a:r>
            <a:r>
              <a:rPr lang="en-US" sz="3200" dirty="0" err="1">
                <a:solidFill>
                  <a:srgbClr val="DCDCAA"/>
                </a:solidFill>
                <a:latin typeface="Operator Mono" charset="0"/>
              </a:rPr>
              <a:t>clone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());</a:t>
            </a:r>
          </a:p>
          <a:p>
            <a:pPr lvl="3"/>
            <a:r>
              <a:rPr lang="en-US" sz="3200" dirty="0">
                <a:solidFill>
                  <a:srgbClr val="C586C0"/>
                </a:solidFill>
                <a:latin typeface="Operator Mono" charset="0"/>
              </a:rPr>
              <a:t>return</a:t>
            </a:r>
            <a:r>
              <a:rPr lang="en-US" sz="3200" dirty="0">
                <a:solidFill>
                  <a:srgbClr val="9CDCFE"/>
                </a:solidFill>
                <a:latin typeface="Operator Mono" charset="0"/>
              </a:rPr>
              <a:t> </a:t>
            </a:r>
            <a:r>
              <a:rPr lang="en-US" sz="3200" dirty="0" err="1">
                <a:solidFill>
                  <a:srgbClr val="9CDCFE"/>
                </a:solidFill>
                <a:latin typeface="Operator Mono" charset="0"/>
              </a:rPr>
              <a:t>newRes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>;</a:t>
            </a:r>
          </a:p>
          <a:p>
            <a:pPr lvl="2"/>
            <a:r>
              <a:rPr lang="en-US" sz="3200" dirty="0" smtClean="0">
                <a:solidFill>
                  <a:srgbClr val="D4D4D4"/>
                </a:solidFill>
                <a:latin typeface="Operator Mono" charset="0"/>
              </a:rPr>
              <a:t>});</a:t>
            </a:r>
            <a:r>
              <a:rPr lang="en-US" sz="3200" dirty="0">
                <a:solidFill>
                  <a:srgbClr val="D4D4D4"/>
                </a:solidFill>
                <a:latin typeface="Operator Mono" charset="0"/>
              </a:rPr>
              <a:t/>
            </a:r>
            <a:br>
              <a:rPr lang="en-US" sz="3200" dirty="0">
                <a:solidFill>
                  <a:srgbClr val="D4D4D4"/>
                </a:solidFill>
                <a:latin typeface="Operator Mono" charset="0"/>
              </a:rPr>
            </a:br>
            <a:r>
              <a:rPr lang="en-US" sz="3200" dirty="0" smtClean="0">
                <a:latin typeface="Operator Mono" charset="0"/>
              </a:rPr>
              <a:t>return </a:t>
            </a:r>
            <a:r>
              <a:rPr lang="en-US" sz="3200" dirty="0">
                <a:latin typeface="Operator Mono" charset="0"/>
              </a:rPr>
              <a:t>res || </a:t>
            </a:r>
            <a:r>
              <a:rPr lang="en-US" sz="3200" dirty="0" err="1">
                <a:latin typeface="Operator Mono" charset="0"/>
              </a:rPr>
              <a:t>updatedResopnse</a:t>
            </a:r>
            <a:r>
              <a:rPr lang="en-US" sz="3200" dirty="0">
                <a:latin typeface="Operator Mono" charset="0"/>
              </a:rPr>
              <a:t>;</a:t>
            </a:r>
          </a:p>
          <a:p>
            <a:pPr lvl="1"/>
            <a:r>
              <a:rPr lang="en-US" sz="3200" dirty="0">
                <a:latin typeface="Operator Mono" charset="0"/>
              </a:rPr>
              <a:t>})</a:t>
            </a:r>
          </a:p>
          <a:p>
            <a:r>
              <a:rPr lang="en-US" sz="3200" dirty="0">
                <a:latin typeface="Operator Mono" charset="0"/>
              </a:rPr>
              <a:t>);</a:t>
            </a:r>
            <a:endParaRPr lang="en-US" sz="3200" b="0" dirty="0">
              <a:effectLst/>
              <a:latin typeface="Operator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54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30618" y="2682134"/>
            <a:ext cx="56851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ELSE</a:t>
            </a:r>
            <a:r>
              <a:rPr lang="mr-IN" sz="6000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…</a:t>
            </a:r>
            <a:endParaRPr lang="en-US" sz="6000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340656" y="1757209"/>
            <a:ext cx="2848857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WHAT 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2" name="Oval 11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3" name="Oval 12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5" name="Oval 14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6" name="Oval 15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4" name="Oval 23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57" name="Picture Placeholder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7" r="19747"/>
          <a:stretch>
            <a:fillRect/>
          </a:stretch>
        </p:blipFill>
        <p:spPr>
          <a:xfrm>
            <a:off x="61672" y="143666"/>
            <a:ext cx="7222948" cy="6714334"/>
          </a:xfrm>
          <a:custGeom>
            <a:avLst/>
            <a:gdLst>
              <a:gd name="connsiteX0" fmla="*/ 8955694 w 11724934"/>
              <a:gd name="connsiteY0" fmla="*/ 2976334 h 13428667"/>
              <a:gd name="connsiteX1" fmla="*/ 3330999 w 11724934"/>
              <a:gd name="connsiteY1" fmla="*/ 12125956 h 13428667"/>
              <a:gd name="connsiteX2" fmla="*/ 3074428 w 11724934"/>
              <a:gd name="connsiteY2" fmla="*/ 11690634 h 13428667"/>
              <a:gd name="connsiteX3" fmla="*/ 8133670 w 11724934"/>
              <a:gd name="connsiteY3" fmla="*/ 3460824 h 13428667"/>
              <a:gd name="connsiteX4" fmla="*/ 6613112 w 11724934"/>
              <a:gd name="connsiteY4" fmla="*/ 2045671 h 13428667"/>
              <a:gd name="connsiteX5" fmla="*/ 988418 w 11724934"/>
              <a:gd name="connsiteY5" fmla="*/ 11195294 h 13428667"/>
              <a:gd name="connsiteX6" fmla="*/ 731845 w 11724934"/>
              <a:gd name="connsiteY6" fmla="*/ 10759973 h 13428667"/>
              <a:gd name="connsiteX7" fmla="*/ 5791089 w 11724934"/>
              <a:gd name="connsiteY7" fmla="*/ 2530161 h 13428667"/>
              <a:gd name="connsiteX8" fmla="*/ 10347090 w 11724934"/>
              <a:gd name="connsiteY8" fmla="*/ 1955479 h 13428667"/>
              <a:gd name="connsiteX9" fmla="*/ 3290281 w 11724934"/>
              <a:gd name="connsiteY9" fmla="*/ 13428667 h 13428667"/>
              <a:gd name="connsiteX10" fmla="*/ 2991235 w 11724934"/>
              <a:gd name="connsiteY10" fmla="*/ 12921283 h 13428667"/>
              <a:gd name="connsiteX11" fmla="*/ 9388443 w 11724934"/>
              <a:gd name="connsiteY11" fmla="*/ 2520493 h 13428667"/>
              <a:gd name="connsiteX12" fmla="*/ 9016568 w 11724934"/>
              <a:gd name="connsiteY12" fmla="*/ 1717422 h 13428667"/>
              <a:gd name="connsiteX13" fmla="*/ 3391873 w 11724934"/>
              <a:gd name="connsiteY13" fmla="*/ 10867044 h 13428667"/>
              <a:gd name="connsiteX14" fmla="*/ 3135302 w 11724934"/>
              <a:gd name="connsiteY14" fmla="*/ 10431723 h 13428667"/>
              <a:gd name="connsiteX15" fmla="*/ 8194543 w 11724934"/>
              <a:gd name="connsiteY15" fmla="*/ 2201912 h 13428667"/>
              <a:gd name="connsiteX16" fmla="*/ 8004509 w 11724934"/>
              <a:gd name="connsiteY16" fmla="*/ 1024816 h 13428667"/>
              <a:gd name="connsiteX17" fmla="*/ 947699 w 11724934"/>
              <a:gd name="connsiteY17" fmla="*/ 12498007 h 13428667"/>
              <a:gd name="connsiteX18" fmla="*/ 648653 w 11724934"/>
              <a:gd name="connsiteY18" fmla="*/ 11990622 h 13428667"/>
              <a:gd name="connsiteX19" fmla="*/ 7045862 w 11724934"/>
              <a:gd name="connsiteY19" fmla="*/ 1589830 h 13428667"/>
              <a:gd name="connsiteX20" fmla="*/ 11724934 w 11724934"/>
              <a:gd name="connsiteY20" fmla="*/ 930662 h 13428667"/>
              <a:gd name="connsiteX21" fmla="*/ 4668125 w 11724934"/>
              <a:gd name="connsiteY21" fmla="*/ 12403851 h 13428667"/>
              <a:gd name="connsiteX22" fmla="*/ 4369080 w 11724934"/>
              <a:gd name="connsiteY22" fmla="*/ 11896466 h 13428667"/>
              <a:gd name="connsiteX23" fmla="*/ 10766288 w 11724934"/>
              <a:gd name="connsiteY23" fmla="*/ 1495676 h 13428667"/>
              <a:gd name="connsiteX24" fmla="*/ 6673985 w 11724934"/>
              <a:gd name="connsiteY24" fmla="*/ 786761 h 13428667"/>
              <a:gd name="connsiteX25" fmla="*/ 1049293 w 11724934"/>
              <a:gd name="connsiteY25" fmla="*/ 9936384 h 13428667"/>
              <a:gd name="connsiteX26" fmla="*/ 792719 w 11724934"/>
              <a:gd name="connsiteY26" fmla="*/ 9501062 h 13428667"/>
              <a:gd name="connsiteX27" fmla="*/ 5851961 w 11724934"/>
              <a:gd name="connsiteY27" fmla="*/ 1271251 h 13428667"/>
              <a:gd name="connsiteX28" fmla="*/ 6440843 w 11724934"/>
              <a:gd name="connsiteY28" fmla="*/ 94156 h 13428667"/>
              <a:gd name="connsiteX29" fmla="*/ 278218 w 11724934"/>
              <a:gd name="connsiteY29" fmla="*/ 10053030 h 13428667"/>
              <a:gd name="connsiteX30" fmla="*/ 0 w 11724934"/>
              <a:gd name="connsiteY30" fmla="*/ 9580984 h 13428667"/>
              <a:gd name="connsiteX31" fmla="*/ 5543097 w 11724934"/>
              <a:gd name="connsiteY31" fmla="*/ 623276 h 13428667"/>
              <a:gd name="connsiteX32" fmla="*/ 9382354 w 11724934"/>
              <a:gd name="connsiteY32" fmla="*/ 0 h 13428667"/>
              <a:gd name="connsiteX33" fmla="*/ 2325545 w 11724934"/>
              <a:gd name="connsiteY33" fmla="*/ 11473190 h 13428667"/>
              <a:gd name="connsiteX34" fmla="*/ 2026498 w 11724934"/>
              <a:gd name="connsiteY34" fmla="*/ 10965805 h 13428667"/>
              <a:gd name="connsiteX35" fmla="*/ 8423706 w 11724934"/>
              <a:gd name="connsiteY35" fmla="*/ 565013 h 13428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724934" h="13428667">
                <a:moveTo>
                  <a:pt x="8955694" y="2976334"/>
                </a:moveTo>
                <a:lnTo>
                  <a:pt x="3330999" y="12125956"/>
                </a:lnTo>
                <a:lnTo>
                  <a:pt x="3074428" y="11690634"/>
                </a:lnTo>
                <a:lnTo>
                  <a:pt x="8133670" y="3460824"/>
                </a:lnTo>
                <a:close/>
                <a:moveTo>
                  <a:pt x="6613112" y="2045671"/>
                </a:moveTo>
                <a:lnTo>
                  <a:pt x="988418" y="11195294"/>
                </a:lnTo>
                <a:lnTo>
                  <a:pt x="731845" y="10759973"/>
                </a:lnTo>
                <a:lnTo>
                  <a:pt x="5791089" y="2530161"/>
                </a:lnTo>
                <a:close/>
                <a:moveTo>
                  <a:pt x="10347090" y="1955479"/>
                </a:moveTo>
                <a:lnTo>
                  <a:pt x="3290281" y="13428667"/>
                </a:lnTo>
                <a:lnTo>
                  <a:pt x="2991235" y="12921283"/>
                </a:lnTo>
                <a:lnTo>
                  <a:pt x="9388443" y="2520493"/>
                </a:lnTo>
                <a:close/>
                <a:moveTo>
                  <a:pt x="9016568" y="1717422"/>
                </a:moveTo>
                <a:lnTo>
                  <a:pt x="3391873" y="10867044"/>
                </a:lnTo>
                <a:lnTo>
                  <a:pt x="3135302" y="10431723"/>
                </a:lnTo>
                <a:lnTo>
                  <a:pt x="8194543" y="2201912"/>
                </a:lnTo>
                <a:close/>
                <a:moveTo>
                  <a:pt x="8004509" y="1024816"/>
                </a:moveTo>
                <a:lnTo>
                  <a:pt x="947699" y="12498007"/>
                </a:lnTo>
                <a:lnTo>
                  <a:pt x="648653" y="11990622"/>
                </a:lnTo>
                <a:lnTo>
                  <a:pt x="7045862" y="1589830"/>
                </a:lnTo>
                <a:close/>
                <a:moveTo>
                  <a:pt x="11724934" y="930662"/>
                </a:moveTo>
                <a:lnTo>
                  <a:pt x="4668125" y="12403851"/>
                </a:lnTo>
                <a:lnTo>
                  <a:pt x="4369080" y="11896466"/>
                </a:lnTo>
                <a:lnTo>
                  <a:pt x="10766288" y="1495676"/>
                </a:lnTo>
                <a:close/>
                <a:moveTo>
                  <a:pt x="6673985" y="786761"/>
                </a:moveTo>
                <a:lnTo>
                  <a:pt x="1049293" y="9936384"/>
                </a:lnTo>
                <a:lnTo>
                  <a:pt x="792719" y="9501062"/>
                </a:lnTo>
                <a:lnTo>
                  <a:pt x="5851961" y="1271251"/>
                </a:lnTo>
                <a:close/>
                <a:moveTo>
                  <a:pt x="6440843" y="94156"/>
                </a:moveTo>
                <a:lnTo>
                  <a:pt x="278218" y="10053030"/>
                </a:lnTo>
                <a:lnTo>
                  <a:pt x="0" y="9580984"/>
                </a:lnTo>
                <a:lnTo>
                  <a:pt x="5543097" y="623276"/>
                </a:lnTo>
                <a:close/>
                <a:moveTo>
                  <a:pt x="9382354" y="0"/>
                </a:moveTo>
                <a:lnTo>
                  <a:pt x="2325545" y="11473190"/>
                </a:lnTo>
                <a:lnTo>
                  <a:pt x="2026498" y="10965805"/>
                </a:lnTo>
                <a:lnTo>
                  <a:pt x="8423706" y="56501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3815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91449" y="452385"/>
            <a:ext cx="49259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Web Share </a:t>
            </a:r>
            <a:r>
              <a:rPr lang="en-US" sz="3200" b="1" dirty="0" smtClean="0"/>
              <a:t>API</a:t>
            </a:r>
            <a:endParaRPr lang="fa-IR" sz="3200" b="1" dirty="0" smtClean="0"/>
          </a:p>
          <a:p>
            <a:pPr algn="ctr"/>
            <a:endParaRPr lang="en-US" dirty="0"/>
          </a:p>
          <a:p>
            <a:pPr algn="ctr"/>
            <a:r>
              <a:rPr lang="en-US" sz="1400" dirty="0"/>
              <a:t>t</a:t>
            </a:r>
            <a:r>
              <a:rPr lang="en-US" sz="1400" dirty="0" smtClean="0"/>
              <a:t>he </a:t>
            </a:r>
            <a:r>
              <a:rPr lang="en-US" sz="1400" dirty="0" err="1"/>
              <a:t>Navigator.share</a:t>
            </a:r>
            <a:r>
              <a:rPr lang="en-US" sz="1400" dirty="0"/>
              <a:t>() method invokes the native sharing mechanism of the device as part of the Web Share API.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31529" y="283640"/>
            <a:ext cx="50555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Payment Request API</a:t>
            </a:r>
          </a:p>
          <a:p>
            <a:pPr algn="ctr"/>
            <a:endParaRPr lang="en-US" dirty="0"/>
          </a:p>
          <a:p>
            <a:pPr algn="ctr"/>
            <a:r>
              <a:rPr lang="en-US" sz="1400" dirty="0" smtClean="0"/>
              <a:t>allows Web </a:t>
            </a:r>
            <a:r>
              <a:rPr lang="en-US" sz="1400" dirty="0"/>
              <a:t>applications to delegate the payment </a:t>
            </a:r>
            <a:endParaRPr lang="en-US" sz="1400" dirty="0" smtClean="0"/>
          </a:p>
          <a:p>
            <a:pPr algn="ctr"/>
            <a:r>
              <a:rPr lang="en-US" sz="1400" dirty="0" smtClean="0"/>
              <a:t>checkout </a:t>
            </a:r>
            <a:r>
              <a:rPr lang="en-US" sz="1400" dirty="0"/>
              <a:t>process to the operating system, </a:t>
            </a:r>
            <a:endParaRPr lang="en-US" sz="1400" dirty="0" smtClean="0"/>
          </a:p>
          <a:p>
            <a:pPr algn="ctr"/>
            <a:r>
              <a:rPr lang="en-US" sz="1400" dirty="0" smtClean="0"/>
              <a:t>allowing </a:t>
            </a:r>
            <a:r>
              <a:rPr lang="en-US" sz="1400" dirty="0"/>
              <a:t>it to use whatever methods and payment </a:t>
            </a:r>
            <a:r>
              <a:rPr lang="en-US" sz="1400" dirty="0" smtClean="0"/>
              <a:t>providers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are natively available for the platform and configured for the user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59526" y="4485969"/>
            <a:ext cx="4310795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Credential Management</a:t>
            </a:r>
          </a:p>
          <a:p>
            <a:pPr algn="ctr"/>
            <a:endParaRPr lang="en-US" dirty="0"/>
          </a:p>
          <a:p>
            <a:pPr algn="ctr"/>
            <a:r>
              <a:rPr lang="en-US" sz="1200" dirty="0"/>
              <a:t>The </a:t>
            </a:r>
            <a:r>
              <a:rPr lang="en-US" sz="1200" b="1" dirty="0"/>
              <a:t>Credential Management API</a:t>
            </a:r>
            <a:r>
              <a:rPr lang="en-US" sz="1200" dirty="0"/>
              <a:t> allows authorized </a:t>
            </a:r>
            <a:endParaRPr lang="en-US" sz="1200" dirty="0" smtClean="0"/>
          </a:p>
          <a:p>
            <a:pPr algn="ctr"/>
            <a:r>
              <a:rPr lang="en-US" sz="1200" dirty="0" smtClean="0"/>
              <a:t>Web </a:t>
            </a:r>
            <a:r>
              <a:rPr lang="en-US" sz="1200" dirty="0"/>
              <a:t>applications to store and request user </a:t>
            </a:r>
            <a:r>
              <a:rPr lang="en-US" sz="1200" dirty="0" smtClean="0"/>
              <a:t>credentials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(like login and password or federated login data</a:t>
            </a:r>
            <a:r>
              <a:rPr lang="en-US" sz="1200" dirty="0" smtClean="0"/>
              <a:t>)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programmatically on behalf of the </a:t>
            </a:r>
            <a:r>
              <a:rPr lang="en-US" sz="1200" dirty="0" err="1" smtClean="0"/>
              <a:t>user.The</a:t>
            </a:r>
            <a:r>
              <a:rPr lang="en-US" sz="1200" dirty="0" smtClean="0"/>
              <a:t> </a:t>
            </a:r>
            <a:r>
              <a:rPr lang="en-US" sz="1200" dirty="0"/>
              <a:t>API </a:t>
            </a:r>
            <a:r>
              <a:rPr lang="en-US" sz="1200" dirty="0" smtClean="0"/>
              <a:t>offers</a:t>
            </a:r>
          </a:p>
          <a:p>
            <a:pPr algn="ctr"/>
            <a:r>
              <a:rPr lang="en-US" sz="1200" dirty="0" smtClean="0"/>
              <a:t> </a:t>
            </a:r>
            <a:r>
              <a:rPr lang="en-US" sz="1200" dirty="0"/>
              <a:t>a replacement for browser built-in or 3rd-party password stores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857" y="3668764"/>
            <a:ext cx="387715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Push Notification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Push Messaging is the well-known re-engagement </a:t>
            </a:r>
            <a:endParaRPr lang="en-US" sz="1400" dirty="0" smtClean="0"/>
          </a:p>
          <a:p>
            <a:pPr algn="ctr"/>
            <a:r>
              <a:rPr lang="en-US" sz="1400" dirty="0" smtClean="0"/>
              <a:t>mechanism </a:t>
            </a:r>
            <a:r>
              <a:rPr lang="en-US" sz="1400" dirty="0"/>
              <a:t>from the mobile platforms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73557" y="1888610"/>
            <a:ext cx="4761753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Battery Status</a:t>
            </a:r>
          </a:p>
          <a:p>
            <a:pPr algn="ctr"/>
            <a:endParaRPr lang="en-US" dirty="0"/>
          </a:p>
          <a:p>
            <a:pPr algn="ctr"/>
            <a:r>
              <a:rPr lang="en-US" sz="1400" dirty="0"/>
              <a:t>The </a:t>
            </a:r>
            <a:r>
              <a:rPr lang="en-US" sz="1400" b="1" dirty="0"/>
              <a:t>Battery Status API</a:t>
            </a:r>
            <a:r>
              <a:rPr lang="en-US" sz="1400" dirty="0"/>
              <a:t> allows Web </a:t>
            </a:r>
            <a:r>
              <a:rPr lang="en-US" sz="1400" dirty="0" smtClean="0"/>
              <a:t>applications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to get the </a:t>
            </a:r>
            <a:r>
              <a:rPr lang="en-US" sz="1400" dirty="0" smtClean="0"/>
              <a:t>information </a:t>
            </a:r>
            <a:r>
              <a:rPr lang="en-US" sz="1400" dirty="0"/>
              <a:t>about the device's power source</a:t>
            </a:r>
            <a:r>
              <a:rPr lang="en-US" sz="1400" dirty="0" smtClean="0"/>
              <a:t>,</a:t>
            </a:r>
          </a:p>
          <a:p>
            <a:pPr algn="ctr"/>
            <a:r>
              <a:rPr lang="en-US" sz="1400" dirty="0" smtClean="0"/>
              <a:t> </a:t>
            </a:r>
            <a:r>
              <a:rPr lang="en-US" sz="1400" dirty="0"/>
              <a:t>battery charge level, expected time of charging or discharging.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865598" y="2569470"/>
            <a:ext cx="349865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Vibration API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Give your user the best experience </a:t>
            </a:r>
          </a:p>
          <a:p>
            <a:pPr algn="ctr"/>
            <a:r>
              <a:rPr lang="en-US" dirty="0" smtClean="0"/>
              <a:t>with progressive enhancement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16010" y="5233475"/>
            <a:ext cx="347684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/>
              <a:t>Background Sync</a:t>
            </a:r>
          </a:p>
          <a:p>
            <a:pPr algn="ctr"/>
            <a:endParaRPr lang="en-US" dirty="0"/>
          </a:p>
          <a:p>
            <a:pPr algn="ctr"/>
            <a:r>
              <a:rPr lang="en-US" sz="1400" dirty="0" err="1" smtClean="0"/>
              <a:t>Reigster</a:t>
            </a:r>
            <a:r>
              <a:rPr lang="en-US" sz="1400" dirty="0" smtClean="0"/>
              <a:t> a task and sync back your data when</a:t>
            </a:r>
          </a:p>
          <a:p>
            <a:pPr algn="ctr"/>
            <a:r>
              <a:rPr lang="en-US" sz="1400" dirty="0" smtClean="0"/>
              <a:t>Connectivity </a:t>
            </a:r>
            <a:r>
              <a:rPr lang="en-US" sz="1400" dirty="0" err="1" smtClean="0"/>
              <a:t>restablished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62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480703" y="3051829"/>
            <a:ext cx="56477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5400" b="1" dirty="0" smtClean="0"/>
              <a:t>AND EVEN MORE</a:t>
            </a:r>
            <a:r>
              <a:rPr lang="mr-IN" sz="5400" b="1" dirty="0" smtClean="0"/>
              <a:t>…</a:t>
            </a:r>
            <a:endParaRPr lang="fa-IR" sz="5400" b="1" dirty="0"/>
          </a:p>
        </p:txBody>
      </p:sp>
    </p:spTree>
    <p:extLst>
      <p:ext uri="{BB962C8B-B14F-4D97-AF65-F5344CB8AC3E}">
        <p14:creationId xmlns:p14="http://schemas.microsoft.com/office/powerpoint/2010/main" val="21420986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683"/>
          <p:cNvSpPr/>
          <p:nvPr/>
        </p:nvSpPr>
        <p:spPr>
          <a:xfrm>
            <a:off x="4635337" y="727761"/>
            <a:ext cx="3836497" cy="5274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528" extrusionOk="0">
                <a:moveTo>
                  <a:pt x="13441" y="9294"/>
                </a:moveTo>
                <a:lnTo>
                  <a:pt x="13441" y="9784"/>
                </a:lnTo>
                <a:lnTo>
                  <a:pt x="1344" y="9784"/>
                </a:lnTo>
                <a:lnTo>
                  <a:pt x="1344" y="9294"/>
                </a:lnTo>
                <a:cubicBezTo>
                  <a:pt x="1344" y="7028"/>
                  <a:pt x="3696" y="5163"/>
                  <a:pt x="6720" y="4919"/>
                </a:cubicBezTo>
                <a:lnTo>
                  <a:pt x="6720" y="9784"/>
                </a:lnTo>
                <a:lnTo>
                  <a:pt x="8065" y="9784"/>
                </a:lnTo>
                <a:lnTo>
                  <a:pt x="8065" y="4919"/>
                </a:lnTo>
                <a:cubicBezTo>
                  <a:pt x="11089" y="5163"/>
                  <a:pt x="13441" y="7028"/>
                  <a:pt x="13441" y="9294"/>
                </a:cubicBezTo>
                <a:moveTo>
                  <a:pt x="13441" y="16145"/>
                </a:moveTo>
                <a:cubicBezTo>
                  <a:pt x="13441" y="18578"/>
                  <a:pt x="10733" y="20549"/>
                  <a:pt x="7393" y="20549"/>
                </a:cubicBezTo>
                <a:cubicBezTo>
                  <a:pt x="4052" y="20549"/>
                  <a:pt x="1344" y="18578"/>
                  <a:pt x="1344" y="16145"/>
                </a:cubicBezTo>
                <a:lnTo>
                  <a:pt x="1344" y="10762"/>
                </a:lnTo>
                <a:lnTo>
                  <a:pt x="13441" y="10762"/>
                </a:lnTo>
                <a:cubicBezTo>
                  <a:pt x="13441" y="10762"/>
                  <a:pt x="13441" y="16145"/>
                  <a:pt x="13441" y="16145"/>
                </a:cubicBezTo>
                <a:close/>
                <a:moveTo>
                  <a:pt x="21134" y="48"/>
                </a:moveTo>
                <a:cubicBezTo>
                  <a:pt x="20801" y="-72"/>
                  <a:pt x="20436" y="41"/>
                  <a:pt x="20232" y="268"/>
                </a:cubicBezTo>
                <a:cubicBezTo>
                  <a:pt x="18723" y="1944"/>
                  <a:pt x="16716" y="3504"/>
                  <a:pt x="13069" y="2006"/>
                </a:cubicBezTo>
                <a:cubicBezTo>
                  <a:pt x="10993" y="1153"/>
                  <a:pt x="9603" y="1431"/>
                  <a:pt x="8642" y="1862"/>
                </a:cubicBezTo>
                <a:cubicBezTo>
                  <a:pt x="7655" y="2307"/>
                  <a:pt x="6969" y="3089"/>
                  <a:pt x="6778" y="3935"/>
                </a:cubicBezTo>
                <a:cubicBezTo>
                  <a:pt x="2984" y="4162"/>
                  <a:pt x="0" y="6473"/>
                  <a:pt x="0" y="9294"/>
                </a:cubicBezTo>
                <a:lnTo>
                  <a:pt x="0" y="16145"/>
                </a:lnTo>
                <a:cubicBezTo>
                  <a:pt x="0" y="19118"/>
                  <a:pt x="3310" y="21528"/>
                  <a:pt x="7393" y="21528"/>
                </a:cubicBezTo>
                <a:cubicBezTo>
                  <a:pt x="11475" y="21528"/>
                  <a:pt x="14785" y="19118"/>
                  <a:pt x="14785" y="16145"/>
                </a:cubicBezTo>
                <a:lnTo>
                  <a:pt x="14785" y="9294"/>
                </a:lnTo>
                <a:cubicBezTo>
                  <a:pt x="14785" y="6507"/>
                  <a:pt x="11875" y="4215"/>
                  <a:pt x="8146" y="3940"/>
                </a:cubicBezTo>
                <a:cubicBezTo>
                  <a:pt x="8301" y="3479"/>
                  <a:pt x="8690" y="2991"/>
                  <a:pt x="9348" y="2695"/>
                </a:cubicBezTo>
                <a:cubicBezTo>
                  <a:pt x="10308" y="2263"/>
                  <a:pt x="10946" y="2328"/>
                  <a:pt x="12468" y="2882"/>
                </a:cubicBezTo>
                <a:cubicBezTo>
                  <a:pt x="15022" y="3811"/>
                  <a:pt x="16657" y="3572"/>
                  <a:pt x="17947" y="3206"/>
                </a:cubicBezTo>
                <a:cubicBezTo>
                  <a:pt x="19526" y="2759"/>
                  <a:pt x="20650" y="1847"/>
                  <a:pt x="21434" y="705"/>
                </a:cubicBezTo>
                <a:cubicBezTo>
                  <a:pt x="21600" y="463"/>
                  <a:pt x="21466" y="170"/>
                  <a:pt x="21134" y="48"/>
                </a:cubicBezTo>
                <a:moveTo>
                  <a:pt x="7393" y="18592"/>
                </a:moveTo>
                <a:cubicBezTo>
                  <a:pt x="8134" y="18592"/>
                  <a:pt x="8737" y="18153"/>
                  <a:pt x="8737" y="17613"/>
                </a:cubicBezTo>
                <a:cubicBezTo>
                  <a:pt x="8737" y="17073"/>
                  <a:pt x="8134" y="16635"/>
                  <a:pt x="7393" y="16635"/>
                </a:cubicBezTo>
                <a:cubicBezTo>
                  <a:pt x="6650" y="16635"/>
                  <a:pt x="6048" y="17073"/>
                  <a:pt x="6048" y="17613"/>
                </a:cubicBezTo>
                <a:cubicBezTo>
                  <a:pt x="6048" y="18153"/>
                  <a:pt x="6650" y="18592"/>
                  <a:pt x="7393" y="18592"/>
                </a:cubicBezTo>
              </a:path>
            </a:pathLst>
          </a:cu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17145" tIns="17145" rIns="17145" bIns="17145" anchor="ctr"/>
          <a:lstStyle/>
          <a:p>
            <a:pPr defTabSz="20573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350"/>
          </a:p>
        </p:txBody>
      </p:sp>
      <p:sp>
        <p:nvSpPr>
          <p:cNvPr id="2" name="TextBox 1"/>
          <p:cNvSpPr txBox="1"/>
          <p:nvPr/>
        </p:nvSpPr>
        <p:spPr>
          <a:xfrm>
            <a:off x="1291775" y="3365046"/>
            <a:ext cx="105236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github.com</a:t>
            </a:r>
            <a:r>
              <a:rPr lang="en-US" sz="3600" dirty="0"/>
              <a:t>/mhadaily/wordcamp2018Oslo</a:t>
            </a:r>
          </a:p>
        </p:txBody>
      </p:sp>
    </p:spTree>
    <p:extLst>
      <p:ext uri="{BB962C8B-B14F-4D97-AF65-F5344CB8AC3E}">
        <p14:creationId xmlns:p14="http://schemas.microsoft.com/office/powerpoint/2010/main" val="2040113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-381000"/>
            <a:ext cx="12192000" cy="7620000"/>
          </a:xfrm>
          <a:prstGeom prst="rect">
            <a:avLst/>
          </a:prstGeom>
          <a:gradFill flip="none" rotWithShape="1">
            <a:gsLst>
              <a:gs pos="0">
                <a:srgbClr val="00EFBF">
                  <a:alpha val="79000"/>
                </a:srgbClr>
              </a:gs>
              <a:gs pos="83000">
                <a:srgbClr val="3B1F4D">
                  <a:alpha val="80000"/>
                </a:srgb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4">
              <a:latin typeface="Lato Light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72817" y="3756957"/>
            <a:ext cx="1663810" cy="857778"/>
          </a:xfrm>
          <a:prstGeom prst="rect">
            <a:avLst/>
          </a:prstGeom>
        </p:spPr>
        <p:txBody>
          <a:bodyPr vert="horz" wrap="none" lIns="97896" tIns="48948" rIns="97896" bIns="48948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19"/>
              </a:lnSpc>
            </a:pPr>
            <a:r>
              <a:rPr lang="en-US" sz="1080" spc="135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See You Next </a:t>
            </a: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Time</a:t>
            </a:r>
          </a:p>
          <a:p>
            <a:pPr>
              <a:lnSpc>
                <a:spcPts val="1819"/>
              </a:lnSpc>
            </a:pP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  <a:p>
            <a:pPr>
              <a:lnSpc>
                <a:spcPts val="1819"/>
              </a:lnSpc>
            </a:pPr>
            <a:r>
              <a:rPr lang="en-US" sz="1080" spc="135" smtClean="0">
                <a:solidFill>
                  <a:schemeClr val="bg1"/>
                </a:solidFill>
                <a:latin typeface="Lato" charset="0"/>
                <a:ea typeface="Lato" charset="0"/>
                <a:cs typeface="Lato" charset="0"/>
              </a:rPr>
              <a:t>MAJID HAJIAN  </a:t>
            </a:r>
            <a:endParaRPr lang="en-US" sz="1080" spc="135">
              <a:solidFill>
                <a:schemeClr val="bg1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03762" y="2823058"/>
            <a:ext cx="5001690" cy="1062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302" b="1" smtClean="0">
                <a:solidFill>
                  <a:schemeClr val="bg1"/>
                </a:solidFill>
                <a:latin typeface="Lato Bold" charset="0"/>
                <a:ea typeface="Lato Bold" charset="0"/>
                <a:cs typeface="Lato Bold" charset="0"/>
              </a:rPr>
              <a:t>THANK YOU</a:t>
            </a:r>
            <a:endParaRPr lang="en-US" sz="6302" b="1">
              <a:solidFill>
                <a:schemeClr val="bg1"/>
              </a:solidFill>
              <a:latin typeface="Lato Bold" charset="0"/>
              <a:ea typeface="Lato Bold" charset="0"/>
              <a:cs typeface="Lato Bold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031789" y="2229374"/>
            <a:ext cx="4157038" cy="2419330"/>
            <a:chOff x="1558925" y="4192858"/>
            <a:chExt cx="9235455" cy="5374888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558925" y="9567746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58925" y="4192858"/>
              <a:ext cx="923545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Shape 2872"/>
          <p:cNvSpPr/>
          <p:nvPr/>
        </p:nvSpPr>
        <p:spPr>
          <a:xfrm>
            <a:off x="4732553" y="5468958"/>
            <a:ext cx="851818" cy="8518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9636"/>
                </a:moveTo>
                <a:cubicBezTo>
                  <a:pt x="20618" y="20179"/>
                  <a:pt x="20178" y="20618"/>
                  <a:pt x="19636" y="20618"/>
                </a:cubicBezTo>
                <a:lnTo>
                  <a:pt x="1964" y="20618"/>
                </a:lnTo>
                <a:cubicBezTo>
                  <a:pt x="1422" y="20618"/>
                  <a:pt x="982" y="20179"/>
                  <a:pt x="982" y="19636"/>
                </a:cubicBez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9636"/>
                  <a:pt x="20618" y="19636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  <a:moveTo>
                  <a:pt x="15929" y="7018"/>
                </a:moveTo>
                <a:cubicBezTo>
                  <a:pt x="15540" y="7246"/>
                  <a:pt x="15108" y="7411"/>
                  <a:pt x="14650" y="7499"/>
                </a:cubicBezTo>
                <a:cubicBezTo>
                  <a:pt x="14282" y="7114"/>
                  <a:pt x="13759" y="6874"/>
                  <a:pt x="13180" y="6874"/>
                </a:cubicBezTo>
                <a:cubicBezTo>
                  <a:pt x="12067" y="6874"/>
                  <a:pt x="11165" y="7762"/>
                  <a:pt x="11165" y="8856"/>
                </a:cubicBezTo>
                <a:cubicBezTo>
                  <a:pt x="11165" y="9011"/>
                  <a:pt x="11183" y="9162"/>
                  <a:pt x="11217" y="9308"/>
                </a:cubicBezTo>
                <a:cubicBezTo>
                  <a:pt x="9543" y="9225"/>
                  <a:pt x="8059" y="8436"/>
                  <a:pt x="7066" y="7236"/>
                </a:cubicBezTo>
                <a:cubicBezTo>
                  <a:pt x="6892" y="7529"/>
                  <a:pt x="6793" y="7870"/>
                  <a:pt x="6793" y="8233"/>
                </a:cubicBezTo>
                <a:cubicBezTo>
                  <a:pt x="6793" y="8921"/>
                  <a:pt x="7148" y="9528"/>
                  <a:pt x="7689" y="9883"/>
                </a:cubicBezTo>
                <a:cubicBezTo>
                  <a:pt x="7359" y="9873"/>
                  <a:pt x="7048" y="9784"/>
                  <a:pt x="6777" y="9635"/>
                </a:cubicBezTo>
                <a:cubicBezTo>
                  <a:pt x="6776" y="9644"/>
                  <a:pt x="6776" y="9652"/>
                  <a:pt x="6776" y="9660"/>
                </a:cubicBezTo>
                <a:cubicBezTo>
                  <a:pt x="6776" y="10621"/>
                  <a:pt x="7471" y="11422"/>
                  <a:pt x="8392" y="11604"/>
                </a:cubicBezTo>
                <a:cubicBezTo>
                  <a:pt x="8223" y="11650"/>
                  <a:pt x="8045" y="11673"/>
                  <a:pt x="7861" y="11673"/>
                </a:cubicBezTo>
                <a:cubicBezTo>
                  <a:pt x="7732" y="11673"/>
                  <a:pt x="7606" y="11661"/>
                  <a:pt x="7483" y="11638"/>
                </a:cubicBezTo>
                <a:cubicBezTo>
                  <a:pt x="7739" y="12426"/>
                  <a:pt x="8482" y="12999"/>
                  <a:pt x="9364" y="13015"/>
                </a:cubicBezTo>
                <a:cubicBezTo>
                  <a:pt x="8674" y="13547"/>
                  <a:pt x="7806" y="13863"/>
                  <a:pt x="6862" y="13863"/>
                </a:cubicBezTo>
                <a:cubicBezTo>
                  <a:pt x="6699" y="13863"/>
                  <a:pt x="6539" y="13855"/>
                  <a:pt x="6382" y="13837"/>
                </a:cubicBezTo>
                <a:cubicBezTo>
                  <a:pt x="7273" y="14398"/>
                  <a:pt x="8332" y="14727"/>
                  <a:pt x="9470" y="14727"/>
                </a:cubicBezTo>
                <a:cubicBezTo>
                  <a:pt x="13174" y="14727"/>
                  <a:pt x="15200" y="11706"/>
                  <a:pt x="15200" y="9086"/>
                </a:cubicBezTo>
                <a:cubicBezTo>
                  <a:pt x="15200" y="9000"/>
                  <a:pt x="15199" y="8914"/>
                  <a:pt x="15195" y="8829"/>
                </a:cubicBezTo>
                <a:cubicBezTo>
                  <a:pt x="15588" y="8550"/>
                  <a:pt x="15930" y="8201"/>
                  <a:pt x="16200" y="7804"/>
                </a:cubicBezTo>
                <a:cubicBezTo>
                  <a:pt x="15839" y="7960"/>
                  <a:pt x="15451" y="8067"/>
                  <a:pt x="15043" y="8115"/>
                </a:cubicBezTo>
                <a:cubicBezTo>
                  <a:pt x="15459" y="7870"/>
                  <a:pt x="15778" y="7482"/>
                  <a:pt x="15929" y="7018"/>
                </a:cubicBezTo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28575" tIns="28575" rIns="28575" bIns="28575" anchor="ctr"/>
          <a:lstStyle/>
          <a:p>
            <a:pPr defTabSz="342889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250"/>
          </a:p>
        </p:txBody>
      </p:sp>
      <p:sp>
        <p:nvSpPr>
          <p:cNvPr id="15" name="TextBox 14"/>
          <p:cNvSpPr txBox="1"/>
          <p:nvPr/>
        </p:nvSpPr>
        <p:spPr>
          <a:xfrm>
            <a:off x="5778387" y="5702069"/>
            <a:ext cx="1518365" cy="41562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2101" b="1" smtClean="0">
                <a:solidFill>
                  <a:schemeClr val="bg1"/>
                </a:solidFill>
                <a:latin typeface="Lato Black" charset="0"/>
                <a:ea typeface="Lato Black" charset="0"/>
                <a:cs typeface="Lato Black" charset="0"/>
              </a:rPr>
              <a:t>@mhadaily</a:t>
            </a:r>
            <a:endParaRPr lang="en-US" sz="2101" b="1">
              <a:solidFill>
                <a:schemeClr val="bg1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12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3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380974" y="1253135"/>
            <a:ext cx="5828532" cy="4813546"/>
            <a:chOff x="4517221" y="2682505"/>
            <a:chExt cx="7028976" cy="5802508"/>
          </a:xfrm>
        </p:grpSpPr>
        <p:sp>
          <p:nvSpPr>
            <p:cNvPr id="4" name="Freeform 18"/>
            <p:cNvSpPr>
              <a:spLocks/>
            </p:cNvSpPr>
            <p:nvPr/>
          </p:nvSpPr>
          <p:spPr bwMode="auto">
            <a:xfrm>
              <a:off x="4607493" y="2795680"/>
              <a:ext cx="6938704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>
              <a:off x="4517221" y="2682505"/>
              <a:ext cx="6938705" cy="5689333"/>
            </a:xfrm>
            <a:custGeom>
              <a:avLst/>
              <a:gdLst>
                <a:gd name="T0" fmla="*/ 1735 w 1847"/>
                <a:gd name="T1" fmla="*/ 757 h 1514"/>
                <a:gd name="T2" fmla="*/ 721 w 1847"/>
                <a:gd name="T3" fmla="*/ 1514 h 1514"/>
                <a:gd name="T4" fmla="*/ 112 w 1847"/>
                <a:gd name="T5" fmla="*/ 757 h 1514"/>
                <a:gd name="T6" fmla="*/ 1126 w 1847"/>
                <a:gd name="T7" fmla="*/ 0 h 1514"/>
                <a:gd name="T8" fmla="*/ 1735 w 1847"/>
                <a:gd name="T9" fmla="*/ 757 h 1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7" h="1514">
                  <a:moveTo>
                    <a:pt x="1735" y="757"/>
                  </a:moveTo>
                  <a:cubicBezTo>
                    <a:pt x="1623" y="1175"/>
                    <a:pt x="1169" y="1514"/>
                    <a:pt x="721" y="1514"/>
                  </a:cubicBezTo>
                  <a:cubicBezTo>
                    <a:pt x="273" y="1514"/>
                    <a:pt x="0" y="1175"/>
                    <a:pt x="112" y="757"/>
                  </a:cubicBezTo>
                  <a:cubicBezTo>
                    <a:pt x="224" y="339"/>
                    <a:pt x="678" y="0"/>
                    <a:pt x="1126" y="0"/>
                  </a:cubicBezTo>
                  <a:cubicBezTo>
                    <a:pt x="1574" y="0"/>
                    <a:pt x="1847" y="339"/>
                    <a:pt x="1735" y="75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6" name="Freeform 20"/>
            <p:cNvSpPr>
              <a:spLocks/>
            </p:cNvSpPr>
            <p:nvPr/>
          </p:nvSpPr>
          <p:spPr bwMode="auto">
            <a:xfrm>
              <a:off x="5175136" y="3222379"/>
              <a:ext cx="5624405" cy="4611113"/>
            </a:xfrm>
            <a:custGeom>
              <a:avLst/>
              <a:gdLst>
                <a:gd name="T0" fmla="*/ 1406 w 1497"/>
                <a:gd name="T1" fmla="*/ 613 h 1227"/>
                <a:gd name="T2" fmla="*/ 584 w 1497"/>
                <a:gd name="T3" fmla="*/ 1227 h 1227"/>
                <a:gd name="T4" fmla="*/ 91 w 1497"/>
                <a:gd name="T5" fmla="*/ 613 h 1227"/>
                <a:gd name="T6" fmla="*/ 913 w 1497"/>
                <a:gd name="T7" fmla="*/ 0 h 1227"/>
                <a:gd name="T8" fmla="*/ 1406 w 1497"/>
                <a:gd name="T9" fmla="*/ 613 h 1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7" h="1227">
                  <a:moveTo>
                    <a:pt x="1406" y="613"/>
                  </a:moveTo>
                  <a:cubicBezTo>
                    <a:pt x="1315" y="952"/>
                    <a:pt x="947" y="1227"/>
                    <a:pt x="584" y="1227"/>
                  </a:cubicBezTo>
                  <a:cubicBezTo>
                    <a:pt x="221" y="1227"/>
                    <a:pt x="0" y="952"/>
                    <a:pt x="91" y="613"/>
                  </a:cubicBezTo>
                  <a:cubicBezTo>
                    <a:pt x="182" y="274"/>
                    <a:pt x="550" y="0"/>
                    <a:pt x="913" y="0"/>
                  </a:cubicBezTo>
                  <a:cubicBezTo>
                    <a:pt x="1276" y="0"/>
                    <a:pt x="1497" y="274"/>
                    <a:pt x="1406" y="6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7" name="Freeform 21"/>
            <p:cNvSpPr>
              <a:spLocks/>
            </p:cNvSpPr>
            <p:nvPr/>
          </p:nvSpPr>
          <p:spPr bwMode="auto">
            <a:xfrm>
              <a:off x="5542344" y="3523670"/>
              <a:ext cx="4888459" cy="4005473"/>
            </a:xfrm>
            <a:custGeom>
              <a:avLst/>
              <a:gdLst>
                <a:gd name="T0" fmla="*/ 1222 w 1301"/>
                <a:gd name="T1" fmla="*/ 533 h 1066"/>
                <a:gd name="T2" fmla="*/ 508 w 1301"/>
                <a:gd name="T3" fmla="*/ 1066 h 1066"/>
                <a:gd name="T4" fmla="*/ 79 w 1301"/>
                <a:gd name="T5" fmla="*/ 533 h 1066"/>
                <a:gd name="T6" fmla="*/ 793 w 1301"/>
                <a:gd name="T7" fmla="*/ 0 h 1066"/>
                <a:gd name="T8" fmla="*/ 1222 w 1301"/>
                <a:gd name="T9" fmla="*/ 533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1" h="1066">
                  <a:moveTo>
                    <a:pt x="1222" y="533"/>
                  </a:moveTo>
                  <a:cubicBezTo>
                    <a:pt x="1143" y="828"/>
                    <a:pt x="823" y="1066"/>
                    <a:pt x="508" y="1066"/>
                  </a:cubicBezTo>
                  <a:cubicBezTo>
                    <a:pt x="192" y="1066"/>
                    <a:pt x="0" y="828"/>
                    <a:pt x="79" y="533"/>
                  </a:cubicBezTo>
                  <a:cubicBezTo>
                    <a:pt x="158" y="239"/>
                    <a:pt x="478" y="0"/>
                    <a:pt x="793" y="0"/>
                  </a:cubicBezTo>
                  <a:cubicBezTo>
                    <a:pt x="1109" y="0"/>
                    <a:pt x="1301" y="239"/>
                    <a:pt x="1222" y="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8" name="Freeform 22"/>
            <p:cNvSpPr>
              <a:spLocks/>
            </p:cNvSpPr>
            <p:nvPr/>
          </p:nvSpPr>
          <p:spPr bwMode="auto">
            <a:xfrm>
              <a:off x="6048785" y="3933546"/>
              <a:ext cx="3874046" cy="3185720"/>
            </a:xfrm>
            <a:custGeom>
              <a:avLst/>
              <a:gdLst>
                <a:gd name="T0" fmla="*/ 968 w 1031"/>
                <a:gd name="T1" fmla="*/ 424 h 848"/>
                <a:gd name="T2" fmla="*/ 402 w 1031"/>
                <a:gd name="T3" fmla="*/ 848 h 848"/>
                <a:gd name="T4" fmla="*/ 63 w 1031"/>
                <a:gd name="T5" fmla="*/ 424 h 848"/>
                <a:gd name="T6" fmla="*/ 629 w 1031"/>
                <a:gd name="T7" fmla="*/ 0 h 848"/>
                <a:gd name="T8" fmla="*/ 968 w 1031"/>
                <a:gd name="T9" fmla="*/ 424 h 8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1" h="848">
                  <a:moveTo>
                    <a:pt x="968" y="424"/>
                  </a:moveTo>
                  <a:cubicBezTo>
                    <a:pt x="905" y="658"/>
                    <a:pt x="652" y="848"/>
                    <a:pt x="402" y="848"/>
                  </a:cubicBezTo>
                  <a:cubicBezTo>
                    <a:pt x="152" y="848"/>
                    <a:pt x="0" y="658"/>
                    <a:pt x="63" y="424"/>
                  </a:cubicBezTo>
                  <a:cubicBezTo>
                    <a:pt x="126" y="190"/>
                    <a:pt x="379" y="0"/>
                    <a:pt x="629" y="0"/>
                  </a:cubicBezTo>
                  <a:cubicBezTo>
                    <a:pt x="879" y="0"/>
                    <a:pt x="1031" y="190"/>
                    <a:pt x="968" y="4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9" name="Freeform 23"/>
            <p:cNvSpPr>
              <a:spLocks/>
            </p:cNvSpPr>
            <p:nvPr/>
          </p:nvSpPr>
          <p:spPr bwMode="auto">
            <a:xfrm>
              <a:off x="6466671" y="4268417"/>
              <a:ext cx="3040063" cy="2517775"/>
            </a:xfrm>
            <a:custGeom>
              <a:avLst/>
              <a:gdLst>
                <a:gd name="T0" fmla="*/ 2147483647 w 809"/>
                <a:gd name="T1" fmla="*/ 2147483647 h 670"/>
                <a:gd name="T2" fmla="*/ 2147483647 w 809"/>
                <a:gd name="T3" fmla="*/ 2147483647 h 670"/>
                <a:gd name="T4" fmla="*/ 706053692 w 809"/>
                <a:gd name="T5" fmla="*/ 2147483647 h 670"/>
                <a:gd name="T6" fmla="*/ 2147483647 w 809"/>
                <a:gd name="T7" fmla="*/ 0 h 670"/>
                <a:gd name="T8" fmla="*/ 2147483647 w 809"/>
                <a:gd name="T9" fmla="*/ 2147483647 h 6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09" h="670">
                  <a:moveTo>
                    <a:pt x="759" y="335"/>
                  </a:moveTo>
                  <a:cubicBezTo>
                    <a:pt x="710" y="520"/>
                    <a:pt x="511" y="670"/>
                    <a:pt x="315" y="670"/>
                  </a:cubicBezTo>
                  <a:cubicBezTo>
                    <a:pt x="119" y="670"/>
                    <a:pt x="0" y="520"/>
                    <a:pt x="50" y="335"/>
                  </a:cubicBezTo>
                  <a:cubicBezTo>
                    <a:pt x="99" y="150"/>
                    <a:pt x="298" y="0"/>
                    <a:pt x="494" y="0"/>
                  </a:cubicBezTo>
                  <a:cubicBezTo>
                    <a:pt x="690" y="0"/>
                    <a:pt x="809" y="150"/>
                    <a:pt x="759" y="3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644" dirty="0">
                <a:latin typeface="Lato Light"/>
              </a:endParaRPr>
            </a:p>
          </p:txBody>
        </p:sp>
        <p:sp>
          <p:nvSpPr>
            <p:cNvPr id="10" name="Freeform 24"/>
            <p:cNvSpPr>
              <a:spLocks/>
            </p:cNvSpPr>
            <p:nvPr/>
          </p:nvSpPr>
          <p:spPr bwMode="auto">
            <a:xfrm>
              <a:off x="6876533" y="4595772"/>
              <a:ext cx="2220080" cy="1862798"/>
            </a:xfrm>
            <a:custGeom>
              <a:avLst/>
              <a:gdLst>
                <a:gd name="T0" fmla="*/ 555 w 591"/>
                <a:gd name="T1" fmla="*/ 248 h 496"/>
                <a:gd name="T2" fmla="*/ 229 w 591"/>
                <a:gd name="T3" fmla="*/ 496 h 496"/>
                <a:gd name="T4" fmla="*/ 36 w 591"/>
                <a:gd name="T5" fmla="*/ 248 h 496"/>
                <a:gd name="T6" fmla="*/ 362 w 591"/>
                <a:gd name="T7" fmla="*/ 0 h 496"/>
                <a:gd name="T8" fmla="*/ 555 w 591"/>
                <a:gd name="T9" fmla="*/ 248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496">
                  <a:moveTo>
                    <a:pt x="555" y="248"/>
                  </a:moveTo>
                  <a:cubicBezTo>
                    <a:pt x="518" y="385"/>
                    <a:pt x="372" y="496"/>
                    <a:pt x="229" y="496"/>
                  </a:cubicBezTo>
                  <a:cubicBezTo>
                    <a:pt x="86" y="496"/>
                    <a:pt x="0" y="385"/>
                    <a:pt x="36" y="248"/>
                  </a:cubicBezTo>
                  <a:cubicBezTo>
                    <a:pt x="73" y="111"/>
                    <a:pt x="219" y="0"/>
                    <a:pt x="362" y="0"/>
                  </a:cubicBezTo>
                  <a:cubicBezTo>
                    <a:pt x="505" y="0"/>
                    <a:pt x="591" y="111"/>
                    <a:pt x="555" y="24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1" name="Freeform 25"/>
            <p:cNvSpPr>
              <a:spLocks/>
            </p:cNvSpPr>
            <p:nvPr/>
          </p:nvSpPr>
          <p:spPr bwMode="auto">
            <a:xfrm>
              <a:off x="7454096" y="5090742"/>
              <a:ext cx="1068388" cy="876300"/>
            </a:xfrm>
            <a:custGeom>
              <a:avLst/>
              <a:gdLst>
                <a:gd name="T0" fmla="*/ 2147483647 w 284"/>
                <a:gd name="T1" fmla="*/ 1640787129 h 233"/>
                <a:gd name="T2" fmla="*/ 1556731602 w 284"/>
                <a:gd name="T3" fmla="*/ 2147483647 h 233"/>
                <a:gd name="T4" fmla="*/ 240586682 w 284"/>
                <a:gd name="T5" fmla="*/ 1640787129 h 233"/>
                <a:gd name="T6" fmla="*/ 2147483647 w 284"/>
                <a:gd name="T7" fmla="*/ 0 h 233"/>
                <a:gd name="T8" fmla="*/ 2147483647 w 284"/>
                <a:gd name="T9" fmla="*/ 1640787129 h 23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4" h="233">
                  <a:moveTo>
                    <a:pt x="266" y="116"/>
                  </a:moveTo>
                  <a:cubicBezTo>
                    <a:pt x="249" y="180"/>
                    <a:pt x="179" y="233"/>
                    <a:pt x="110" y="233"/>
                  </a:cubicBezTo>
                  <a:cubicBezTo>
                    <a:pt x="41" y="233"/>
                    <a:pt x="0" y="180"/>
                    <a:pt x="17" y="116"/>
                  </a:cubicBezTo>
                  <a:cubicBezTo>
                    <a:pt x="34" y="52"/>
                    <a:pt x="104" y="0"/>
                    <a:pt x="173" y="0"/>
                  </a:cubicBezTo>
                  <a:cubicBezTo>
                    <a:pt x="242" y="0"/>
                    <a:pt x="284" y="52"/>
                    <a:pt x="266" y="11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644" dirty="0">
                <a:latin typeface="Lato Ligh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2457" y="1066221"/>
            <a:ext cx="2532524" cy="2579742"/>
            <a:chOff x="6076950" y="2566001"/>
            <a:chExt cx="3076576" cy="3133124"/>
          </a:xfrm>
          <a:effectLst>
            <a:outerShdw blurRad="177800" dir="18900000" sy="23000" kx="-1200000" algn="bl" rotWithShape="0">
              <a:prstClr val="black">
                <a:alpha val="29000"/>
              </a:prstClr>
            </a:outerShdw>
          </a:effectLst>
        </p:grpSpPr>
        <p:sp>
          <p:nvSpPr>
            <p:cNvPr id="13" name="Freeform 21"/>
            <p:cNvSpPr>
              <a:spLocks/>
            </p:cNvSpPr>
            <p:nvPr/>
          </p:nvSpPr>
          <p:spPr bwMode="auto">
            <a:xfrm>
              <a:off x="8840788" y="5375275"/>
              <a:ext cx="312738" cy="323850"/>
            </a:xfrm>
            <a:custGeom>
              <a:avLst/>
              <a:gdLst>
                <a:gd name="T0" fmla="*/ 68 w 83"/>
                <a:gd name="T1" fmla="*/ 68 h 86"/>
                <a:gd name="T2" fmla="*/ 34 w 83"/>
                <a:gd name="T3" fmla="*/ 30 h 86"/>
                <a:gd name="T4" fmla="*/ 16 w 83"/>
                <a:gd name="T5" fmla="*/ 10 h 86"/>
                <a:gd name="T6" fmla="*/ 6 w 83"/>
                <a:gd name="T7" fmla="*/ 0 h 86"/>
                <a:gd name="T8" fmla="*/ 3 w 83"/>
                <a:gd name="T9" fmla="*/ 5 h 86"/>
                <a:gd name="T10" fmla="*/ 0 w 83"/>
                <a:gd name="T11" fmla="*/ 11 h 86"/>
                <a:gd name="T12" fmla="*/ 9 w 83"/>
                <a:gd name="T13" fmla="*/ 21 h 86"/>
                <a:gd name="T14" fmla="*/ 29 w 83"/>
                <a:gd name="T15" fmla="*/ 39 h 86"/>
                <a:gd name="T16" fmla="*/ 66 w 83"/>
                <a:gd name="T17" fmla="*/ 72 h 86"/>
                <a:gd name="T18" fmla="*/ 83 w 83"/>
                <a:gd name="T19" fmla="*/ 86 h 86"/>
                <a:gd name="T20" fmla="*/ 83 w 83"/>
                <a:gd name="T21" fmla="*/ 85 h 86"/>
                <a:gd name="T22" fmla="*/ 68 w 83"/>
                <a:gd name="T23" fmla="*/ 6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86">
                  <a:moveTo>
                    <a:pt x="68" y="68"/>
                  </a:moveTo>
                  <a:cubicBezTo>
                    <a:pt x="59" y="57"/>
                    <a:pt x="46" y="44"/>
                    <a:pt x="34" y="30"/>
                  </a:cubicBezTo>
                  <a:cubicBezTo>
                    <a:pt x="28" y="23"/>
                    <a:pt x="22" y="16"/>
                    <a:pt x="16" y="10"/>
                  </a:cubicBezTo>
                  <a:cubicBezTo>
                    <a:pt x="13" y="6"/>
                    <a:pt x="9" y="3"/>
                    <a:pt x="6" y="0"/>
                  </a:cubicBezTo>
                  <a:cubicBezTo>
                    <a:pt x="5" y="2"/>
                    <a:pt x="4" y="4"/>
                    <a:pt x="3" y="5"/>
                  </a:cubicBezTo>
                  <a:cubicBezTo>
                    <a:pt x="2" y="7"/>
                    <a:pt x="1" y="9"/>
                    <a:pt x="0" y="11"/>
                  </a:cubicBezTo>
                  <a:cubicBezTo>
                    <a:pt x="3" y="14"/>
                    <a:pt x="6" y="18"/>
                    <a:pt x="9" y="21"/>
                  </a:cubicBezTo>
                  <a:cubicBezTo>
                    <a:pt x="15" y="27"/>
                    <a:pt x="22" y="33"/>
                    <a:pt x="29" y="39"/>
                  </a:cubicBezTo>
                  <a:cubicBezTo>
                    <a:pt x="42" y="51"/>
                    <a:pt x="56" y="63"/>
                    <a:pt x="66" y="72"/>
                  </a:cubicBezTo>
                  <a:cubicBezTo>
                    <a:pt x="76" y="81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77" y="78"/>
                    <a:pt x="68" y="68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4" name="Freeform 22"/>
            <p:cNvSpPr>
              <a:spLocks/>
            </p:cNvSpPr>
            <p:nvPr/>
          </p:nvSpPr>
          <p:spPr bwMode="auto">
            <a:xfrm>
              <a:off x="8129589" y="4606925"/>
              <a:ext cx="782638" cy="903287"/>
            </a:xfrm>
            <a:custGeom>
              <a:avLst/>
              <a:gdLst>
                <a:gd name="T0" fmla="*/ 204 w 208"/>
                <a:gd name="T1" fmla="*/ 156 h 240"/>
                <a:gd name="T2" fmla="*/ 48 w 208"/>
                <a:gd name="T3" fmla="*/ 0 h 240"/>
                <a:gd name="T4" fmla="*/ 48 w 208"/>
                <a:gd name="T5" fmla="*/ 0 h 240"/>
                <a:gd name="T6" fmla="*/ 35 w 208"/>
                <a:gd name="T7" fmla="*/ 53 h 240"/>
                <a:gd name="T8" fmla="*/ 0 w 208"/>
                <a:gd name="T9" fmla="*/ 84 h 240"/>
                <a:gd name="T10" fmla="*/ 156 w 208"/>
                <a:gd name="T11" fmla="*/ 240 h 240"/>
                <a:gd name="T12" fmla="*/ 189 w 208"/>
                <a:gd name="T13" fmla="*/ 215 h 240"/>
                <a:gd name="T14" fmla="*/ 192 w 208"/>
                <a:gd name="T15" fmla="*/ 209 h 240"/>
                <a:gd name="T16" fmla="*/ 195 w 208"/>
                <a:gd name="T17" fmla="*/ 204 h 240"/>
                <a:gd name="T18" fmla="*/ 204 w 208"/>
                <a:gd name="T19" fmla="*/ 156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240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9" y="215"/>
                  </a:cubicBezTo>
                  <a:cubicBezTo>
                    <a:pt x="190" y="213"/>
                    <a:pt x="191" y="211"/>
                    <a:pt x="192" y="209"/>
                  </a:cubicBezTo>
                  <a:cubicBezTo>
                    <a:pt x="193" y="208"/>
                    <a:pt x="194" y="206"/>
                    <a:pt x="195" y="204"/>
                  </a:cubicBezTo>
                  <a:cubicBezTo>
                    <a:pt x="208" y="179"/>
                    <a:pt x="204" y="156"/>
                    <a:pt x="204" y="15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5" name="Freeform 23"/>
            <p:cNvSpPr>
              <a:spLocks/>
            </p:cNvSpPr>
            <p:nvPr/>
          </p:nvSpPr>
          <p:spPr bwMode="auto">
            <a:xfrm>
              <a:off x="8113713" y="4592638"/>
              <a:ext cx="219075" cy="349250"/>
            </a:xfrm>
            <a:custGeom>
              <a:avLst/>
              <a:gdLst>
                <a:gd name="T0" fmla="*/ 52 w 58"/>
                <a:gd name="T1" fmla="*/ 4 h 93"/>
                <a:gd name="T2" fmla="*/ 32 w 58"/>
                <a:gd name="T3" fmla="*/ 13 h 93"/>
                <a:gd name="T4" fmla="*/ 39 w 58"/>
                <a:gd name="T5" fmla="*/ 21 h 93"/>
                <a:gd name="T6" fmla="*/ 39 w 58"/>
                <a:gd name="T7" fmla="*/ 26 h 93"/>
                <a:gd name="T8" fmla="*/ 32 w 58"/>
                <a:gd name="T9" fmla="*/ 51 h 93"/>
                <a:gd name="T10" fmla="*/ 16 w 58"/>
                <a:gd name="T11" fmla="*/ 66 h 93"/>
                <a:gd name="T12" fmla="*/ 13 w 58"/>
                <a:gd name="T13" fmla="*/ 67 h 93"/>
                <a:gd name="T14" fmla="*/ 5 w 58"/>
                <a:gd name="T15" fmla="*/ 59 h 93"/>
                <a:gd name="T16" fmla="*/ 4 w 58"/>
                <a:gd name="T17" fmla="*/ 87 h 93"/>
                <a:gd name="T18" fmla="*/ 4 w 58"/>
                <a:gd name="T19" fmla="*/ 88 h 93"/>
                <a:gd name="T20" fmla="*/ 39 w 58"/>
                <a:gd name="T21" fmla="*/ 57 h 93"/>
                <a:gd name="T22" fmla="*/ 52 w 58"/>
                <a:gd name="T23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8" h="93">
                  <a:moveTo>
                    <a:pt x="52" y="4"/>
                  </a:moveTo>
                  <a:cubicBezTo>
                    <a:pt x="48" y="0"/>
                    <a:pt x="40" y="4"/>
                    <a:pt x="32" y="13"/>
                  </a:cubicBezTo>
                  <a:cubicBezTo>
                    <a:pt x="37" y="18"/>
                    <a:pt x="39" y="21"/>
                    <a:pt x="39" y="21"/>
                  </a:cubicBezTo>
                  <a:cubicBezTo>
                    <a:pt x="39" y="21"/>
                    <a:pt x="40" y="23"/>
                    <a:pt x="39" y="26"/>
                  </a:cubicBezTo>
                  <a:cubicBezTo>
                    <a:pt x="39" y="31"/>
                    <a:pt x="38" y="40"/>
                    <a:pt x="32" y="51"/>
                  </a:cubicBezTo>
                  <a:cubicBezTo>
                    <a:pt x="25" y="61"/>
                    <a:pt x="20" y="65"/>
                    <a:pt x="16" y="66"/>
                  </a:cubicBezTo>
                  <a:cubicBezTo>
                    <a:pt x="14" y="67"/>
                    <a:pt x="13" y="67"/>
                    <a:pt x="13" y="67"/>
                  </a:cubicBezTo>
                  <a:cubicBezTo>
                    <a:pt x="13" y="67"/>
                    <a:pt x="10" y="64"/>
                    <a:pt x="5" y="59"/>
                  </a:cubicBezTo>
                  <a:cubicBezTo>
                    <a:pt x="1" y="72"/>
                    <a:pt x="0" y="83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11" y="93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6" name="Freeform 24"/>
            <p:cNvSpPr>
              <a:spLocks/>
            </p:cNvSpPr>
            <p:nvPr/>
          </p:nvSpPr>
          <p:spPr bwMode="auto">
            <a:xfrm>
              <a:off x="6076950" y="3233738"/>
              <a:ext cx="754063" cy="647700"/>
            </a:xfrm>
            <a:custGeom>
              <a:avLst/>
              <a:gdLst>
                <a:gd name="T0" fmla="*/ 82 w 200"/>
                <a:gd name="T1" fmla="*/ 64 h 172"/>
                <a:gd name="T2" fmla="*/ 200 w 200"/>
                <a:gd name="T3" fmla="*/ 38 h 172"/>
                <a:gd name="T4" fmla="*/ 200 w 200"/>
                <a:gd name="T5" fmla="*/ 36 h 172"/>
                <a:gd name="T6" fmla="*/ 73 w 200"/>
                <a:gd name="T7" fmla="*/ 14 h 172"/>
                <a:gd name="T8" fmla="*/ 8 w 200"/>
                <a:gd name="T9" fmla="*/ 126 h 172"/>
                <a:gd name="T10" fmla="*/ 63 w 200"/>
                <a:gd name="T11" fmla="*/ 172 h 172"/>
                <a:gd name="T12" fmla="*/ 82 w 200"/>
                <a:gd name="T13" fmla="*/ 6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172">
                  <a:moveTo>
                    <a:pt x="82" y="64"/>
                  </a:moveTo>
                  <a:cubicBezTo>
                    <a:pt x="105" y="25"/>
                    <a:pt x="156" y="22"/>
                    <a:pt x="200" y="38"/>
                  </a:cubicBezTo>
                  <a:cubicBezTo>
                    <a:pt x="200" y="37"/>
                    <a:pt x="199" y="36"/>
                    <a:pt x="200" y="36"/>
                  </a:cubicBezTo>
                  <a:cubicBezTo>
                    <a:pt x="159" y="13"/>
                    <a:pt x="108" y="0"/>
                    <a:pt x="73" y="14"/>
                  </a:cubicBezTo>
                  <a:cubicBezTo>
                    <a:pt x="5" y="41"/>
                    <a:pt x="0" y="80"/>
                    <a:pt x="8" y="126"/>
                  </a:cubicBezTo>
                  <a:cubicBezTo>
                    <a:pt x="13" y="151"/>
                    <a:pt x="34" y="167"/>
                    <a:pt x="63" y="172"/>
                  </a:cubicBezTo>
                  <a:cubicBezTo>
                    <a:pt x="57" y="136"/>
                    <a:pt x="63" y="96"/>
                    <a:pt x="82" y="6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7" name="Freeform 25"/>
            <p:cNvSpPr>
              <a:spLocks/>
            </p:cNvSpPr>
            <p:nvPr/>
          </p:nvSpPr>
          <p:spPr bwMode="auto">
            <a:xfrm>
              <a:off x="6634163" y="2638425"/>
              <a:ext cx="279400" cy="730250"/>
            </a:xfrm>
            <a:custGeom>
              <a:avLst/>
              <a:gdLst>
                <a:gd name="T0" fmla="*/ 40 w 74"/>
                <a:gd name="T1" fmla="*/ 38 h 194"/>
                <a:gd name="T2" fmla="*/ 74 w 74"/>
                <a:gd name="T3" fmla="*/ 0 h 194"/>
                <a:gd name="T4" fmla="*/ 1 w 74"/>
                <a:gd name="T5" fmla="*/ 100 h 194"/>
                <a:gd name="T6" fmla="*/ 52 w 74"/>
                <a:gd name="T7" fmla="*/ 194 h 194"/>
                <a:gd name="T8" fmla="*/ 52 w 74"/>
                <a:gd name="T9" fmla="*/ 194 h 194"/>
                <a:gd name="T10" fmla="*/ 40 w 74"/>
                <a:gd name="T11" fmla="*/ 3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50" y="21"/>
                    <a:pt x="62" y="9"/>
                    <a:pt x="74" y="0"/>
                  </a:cubicBezTo>
                  <a:cubicBezTo>
                    <a:pt x="32" y="10"/>
                    <a:pt x="0" y="31"/>
                    <a:pt x="1" y="100"/>
                  </a:cubicBezTo>
                  <a:cubicBezTo>
                    <a:pt x="1" y="132"/>
                    <a:pt x="23" y="166"/>
                    <a:pt x="52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8" y="77"/>
                    <a:pt x="40" y="38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8" name="Freeform 26"/>
            <p:cNvSpPr>
              <a:spLocks/>
            </p:cNvSpPr>
            <p:nvPr/>
          </p:nvSpPr>
          <p:spPr bwMode="auto">
            <a:xfrm>
              <a:off x="6291263" y="3296039"/>
              <a:ext cx="803275" cy="974725"/>
            </a:xfrm>
            <a:custGeom>
              <a:avLst/>
              <a:gdLst>
                <a:gd name="T0" fmla="*/ 199 w 213"/>
                <a:gd name="T1" fmla="*/ 83 h 259"/>
                <a:gd name="T2" fmla="*/ 143 w 213"/>
                <a:gd name="T3" fmla="*/ 16 h 259"/>
                <a:gd name="T4" fmla="*/ 25 w 213"/>
                <a:gd name="T5" fmla="*/ 42 h 259"/>
                <a:gd name="T6" fmla="*/ 6 w 213"/>
                <a:gd name="T7" fmla="*/ 150 h 259"/>
                <a:gd name="T8" fmla="*/ 39 w 213"/>
                <a:gd name="T9" fmla="*/ 218 h 259"/>
                <a:gd name="T10" fmla="*/ 172 w 213"/>
                <a:gd name="T11" fmla="*/ 190 h 259"/>
                <a:gd name="T12" fmla="*/ 211 w 213"/>
                <a:gd name="T13" fmla="*/ 104 h 259"/>
                <a:gd name="T14" fmla="*/ 213 w 213"/>
                <a:gd name="T15" fmla="*/ 99 h 259"/>
                <a:gd name="T16" fmla="*/ 212 w 213"/>
                <a:gd name="T17" fmla="*/ 98 h 259"/>
                <a:gd name="T18" fmla="*/ 199 w 213"/>
                <a:gd name="T19" fmla="*/ 83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59">
                  <a:moveTo>
                    <a:pt x="199" y="83"/>
                  </a:moveTo>
                  <a:cubicBezTo>
                    <a:pt x="173" y="54"/>
                    <a:pt x="145" y="23"/>
                    <a:pt x="143" y="16"/>
                  </a:cubicBezTo>
                  <a:cubicBezTo>
                    <a:pt x="99" y="0"/>
                    <a:pt x="48" y="3"/>
                    <a:pt x="25" y="42"/>
                  </a:cubicBezTo>
                  <a:cubicBezTo>
                    <a:pt x="6" y="74"/>
                    <a:pt x="0" y="114"/>
                    <a:pt x="6" y="150"/>
                  </a:cubicBezTo>
                  <a:cubicBezTo>
                    <a:pt x="11" y="176"/>
                    <a:pt x="22" y="201"/>
                    <a:pt x="39" y="218"/>
                  </a:cubicBezTo>
                  <a:cubicBezTo>
                    <a:pt x="80" y="259"/>
                    <a:pt x="140" y="246"/>
                    <a:pt x="172" y="190"/>
                  </a:cubicBezTo>
                  <a:cubicBezTo>
                    <a:pt x="191" y="158"/>
                    <a:pt x="207" y="130"/>
                    <a:pt x="211" y="104"/>
                  </a:cubicBezTo>
                  <a:cubicBezTo>
                    <a:pt x="212" y="102"/>
                    <a:pt x="213" y="101"/>
                    <a:pt x="213" y="99"/>
                  </a:cubicBezTo>
                  <a:cubicBezTo>
                    <a:pt x="213" y="99"/>
                    <a:pt x="213" y="98"/>
                    <a:pt x="212" y="98"/>
                  </a:cubicBezTo>
                  <a:cubicBezTo>
                    <a:pt x="207" y="92"/>
                    <a:pt x="203" y="87"/>
                    <a:pt x="199" y="8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auto">
            <a:xfrm>
              <a:off x="6692301" y="2566001"/>
              <a:ext cx="763588" cy="1065212"/>
            </a:xfrm>
            <a:custGeom>
              <a:avLst/>
              <a:gdLst>
                <a:gd name="T0" fmla="*/ 22 w 203"/>
                <a:gd name="T1" fmla="*/ 60 h 283"/>
                <a:gd name="T2" fmla="*/ 34 w 203"/>
                <a:gd name="T3" fmla="*/ 216 h 283"/>
                <a:gd name="T4" fmla="*/ 72 w 203"/>
                <a:gd name="T5" fmla="*/ 246 h 283"/>
                <a:gd name="T6" fmla="*/ 95 w 203"/>
                <a:gd name="T7" fmla="*/ 267 h 283"/>
                <a:gd name="T8" fmla="*/ 99 w 203"/>
                <a:gd name="T9" fmla="*/ 270 h 283"/>
                <a:gd name="T10" fmla="*/ 113 w 203"/>
                <a:gd name="T11" fmla="*/ 283 h 283"/>
                <a:gd name="T12" fmla="*/ 170 w 203"/>
                <a:gd name="T13" fmla="*/ 207 h 283"/>
                <a:gd name="T14" fmla="*/ 155 w 203"/>
                <a:gd name="T15" fmla="*/ 31 h 283"/>
                <a:gd name="T16" fmla="*/ 56 w 203"/>
                <a:gd name="T17" fmla="*/ 22 h 283"/>
                <a:gd name="T18" fmla="*/ 22 w 203"/>
                <a:gd name="T19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83">
                  <a:moveTo>
                    <a:pt x="22" y="60"/>
                  </a:moveTo>
                  <a:cubicBezTo>
                    <a:pt x="0" y="99"/>
                    <a:pt x="11" y="165"/>
                    <a:pt x="34" y="216"/>
                  </a:cubicBezTo>
                  <a:cubicBezTo>
                    <a:pt x="37" y="216"/>
                    <a:pt x="55" y="231"/>
                    <a:pt x="72" y="246"/>
                  </a:cubicBezTo>
                  <a:cubicBezTo>
                    <a:pt x="79" y="252"/>
                    <a:pt x="87" y="259"/>
                    <a:pt x="95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3" y="274"/>
                    <a:pt x="108" y="278"/>
                    <a:pt x="113" y="283"/>
                  </a:cubicBezTo>
                  <a:cubicBezTo>
                    <a:pt x="133" y="272"/>
                    <a:pt x="150" y="241"/>
                    <a:pt x="170" y="207"/>
                  </a:cubicBezTo>
                  <a:cubicBezTo>
                    <a:pt x="203" y="151"/>
                    <a:pt x="196" y="72"/>
                    <a:pt x="155" y="31"/>
                  </a:cubicBezTo>
                  <a:cubicBezTo>
                    <a:pt x="126" y="2"/>
                    <a:pt x="88" y="0"/>
                    <a:pt x="56" y="22"/>
                  </a:cubicBezTo>
                  <a:cubicBezTo>
                    <a:pt x="44" y="31"/>
                    <a:pt x="32" y="43"/>
                    <a:pt x="22" y="6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  <p:sp>
          <p:nvSpPr>
            <p:cNvPr id="20" name="Freeform 28"/>
            <p:cNvSpPr>
              <a:spLocks/>
            </p:cNvSpPr>
            <p:nvPr/>
          </p:nvSpPr>
          <p:spPr bwMode="auto">
            <a:xfrm>
              <a:off x="6826250" y="3368675"/>
              <a:ext cx="1438275" cy="1476375"/>
            </a:xfrm>
            <a:custGeom>
              <a:avLst/>
              <a:gdLst>
                <a:gd name="T0" fmla="*/ 381 w 382"/>
                <a:gd name="T1" fmla="*/ 346 h 392"/>
                <a:gd name="T2" fmla="*/ 374 w 382"/>
                <a:gd name="T3" fmla="*/ 338 h 392"/>
                <a:gd name="T4" fmla="*/ 80 w 382"/>
                <a:gd name="T5" fmla="*/ 67 h 392"/>
                <a:gd name="T6" fmla="*/ 66 w 382"/>
                <a:gd name="T7" fmla="*/ 54 h 392"/>
                <a:gd name="T8" fmla="*/ 62 w 382"/>
                <a:gd name="T9" fmla="*/ 51 h 392"/>
                <a:gd name="T10" fmla="*/ 39 w 382"/>
                <a:gd name="T11" fmla="*/ 30 h 392"/>
                <a:gd name="T12" fmla="*/ 1 w 382"/>
                <a:gd name="T13" fmla="*/ 0 h 392"/>
                <a:gd name="T14" fmla="*/ 1 w 382"/>
                <a:gd name="T15" fmla="*/ 0 h 392"/>
                <a:gd name="T16" fmla="*/ 1 w 382"/>
                <a:gd name="T17" fmla="*/ 0 h 392"/>
                <a:gd name="T18" fmla="*/ 1 w 382"/>
                <a:gd name="T19" fmla="*/ 0 h 392"/>
                <a:gd name="T20" fmla="*/ 1 w 382"/>
                <a:gd name="T21" fmla="*/ 2 h 392"/>
                <a:gd name="T22" fmla="*/ 57 w 382"/>
                <a:gd name="T23" fmla="*/ 69 h 392"/>
                <a:gd name="T24" fmla="*/ 70 w 382"/>
                <a:gd name="T25" fmla="*/ 84 h 392"/>
                <a:gd name="T26" fmla="*/ 71 w 382"/>
                <a:gd name="T27" fmla="*/ 85 h 392"/>
                <a:gd name="T28" fmla="*/ 347 w 382"/>
                <a:gd name="T29" fmla="*/ 384 h 392"/>
                <a:gd name="T30" fmla="*/ 355 w 382"/>
                <a:gd name="T31" fmla="*/ 392 h 392"/>
                <a:gd name="T32" fmla="*/ 358 w 382"/>
                <a:gd name="T33" fmla="*/ 391 h 392"/>
                <a:gd name="T34" fmla="*/ 374 w 382"/>
                <a:gd name="T35" fmla="*/ 376 h 392"/>
                <a:gd name="T36" fmla="*/ 381 w 382"/>
                <a:gd name="T37" fmla="*/ 351 h 392"/>
                <a:gd name="T38" fmla="*/ 381 w 382"/>
                <a:gd name="T39" fmla="*/ 346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2" h="392">
                  <a:moveTo>
                    <a:pt x="381" y="346"/>
                  </a:moveTo>
                  <a:cubicBezTo>
                    <a:pt x="381" y="346"/>
                    <a:pt x="379" y="343"/>
                    <a:pt x="374" y="338"/>
                  </a:cubicBezTo>
                  <a:cubicBezTo>
                    <a:pt x="337" y="304"/>
                    <a:pt x="177" y="154"/>
                    <a:pt x="80" y="67"/>
                  </a:cubicBezTo>
                  <a:cubicBezTo>
                    <a:pt x="75" y="62"/>
                    <a:pt x="70" y="58"/>
                    <a:pt x="66" y="54"/>
                  </a:cubicBezTo>
                  <a:cubicBezTo>
                    <a:pt x="65" y="53"/>
                    <a:pt x="64" y="52"/>
                    <a:pt x="62" y="51"/>
                  </a:cubicBezTo>
                  <a:cubicBezTo>
                    <a:pt x="54" y="43"/>
                    <a:pt x="46" y="36"/>
                    <a:pt x="39" y="30"/>
                  </a:cubicBezTo>
                  <a:cubicBezTo>
                    <a:pt x="22" y="15"/>
                    <a:pt x="4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1"/>
                    <a:pt x="1" y="2"/>
                  </a:cubicBezTo>
                  <a:cubicBezTo>
                    <a:pt x="3" y="9"/>
                    <a:pt x="31" y="40"/>
                    <a:pt x="57" y="69"/>
                  </a:cubicBezTo>
                  <a:cubicBezTo>
                    <a:pt x="61" y="73"/>
                    <a:pt x="65" y="78"/>
                    <a:pt x="70" y="84"/>
                  </a:cubicBezTo>
                  <a:cubicBezTo>
                    <a:pt x="71" y="84"/>
                    <a:pt x="71" y="85"/>
                    <a:pt x="71" y="85"/>
                  </a:cubicBezTo>
                  <a:cubicBezTo>
                    <a:pt x="162" y="186"/>
                    <a:pt x="312" y="347"/>
                    <a:pt x="347" y="384"/>
                  </a:cubicBezTo>
                  <a:cubicBezTo>
                    <a:pt x="352" y="389"/>
                    <a:pt x="355" y="392"/>
                    <a:pt x="355" y="392"/>
                  </a:cubicBezTo>
                  <a:cubicBezTo>
                    <a:pt x="355" y="392"/>
                    <a:pt x="356" y="392"/>
                    <a:pt x="358" y="391"/>
                  </a:cubicBezTo>
                  <a:cubicBezTo>
                    <a:pt x="362" y="390"/>
                    <a:pt x="367" y="386"/>
                    <a:pt x="374" y="376"/>
                  </a:cubicBezTo>
                  <a:cubicBezTo>
                    <a:pt x="380" y="365"/>
                    <a:pt x="381" y="356"/>
                    <a:pt x="381" y="351"/>
                  </a:cubicBezTo>
                  <a:cubicBezTo>
                    <a:pt x="382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defTabSz="743076">
                <a:defRPr/>
              </a:pPr>
              <a:endParaRPr lang="id-ID" sz="644" dirty="0">
                <a:latin typeface="Lato Light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6416369" y="3118544"/>
            <a:ext cx="52224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/>
              <a:t>native-app like experience</a:t>
            </a:r>
          </a:p>
        </p:txBody>
      </p:sp>
    </p:spTree>
    <p:extLst>
      <p:ext uri="{BB962C8B-B14F-4D97-AF65-F5344CB8AC3E}">
        <p14:creationId xmlns:p14="http://schemas.microsoft.com/office/powerpoint/2010/main" val="139075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6330617" y="2682134"/>
            <a:ext cx="4325223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CONCEPTS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0656" y="1757209"/>
            <a:ext cx="2305439" cy="1034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122" b="1" dirty="0" smtClean="0">
                <a:solidFill>
                  <a:schemeClr val="tx2"/>
                </a:solidFill>
                <a:latin typeface="Lato Black" charset="0"/>
                <a:ea typeface="Lato Black" charset="0"/>
                <a:cs typeface="Lato Black" charset="0"/>
              </a:rPr>
              <a:t>CORE</a:t>
            </a:r>
            <a:endParaRPr lang="en-US" sz="6122" b="1" dirty="0">
              <a:solidFill>
                <a:schemeClr val="tx2"/>
              </a:solidFill>
              <a:latin typeface="Lato Black" charset="0"/>
              <a:ea typeface="Lato Black" charset="0"/>
              <a:cs typeface="Lato Black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6397161" y="3936397"/>
            <a:ext cx="2257910" cy="102205"/>
            <a:chOff x="6927228" y="7552706"/>
            <a:chExt cx="5016271" cy="227062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 rot="18861538">
              <a:off x="6927228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 rot="18861538">
              <a:off x="7142741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6" name="Oval 25"/>
            <p:cNvSpPr>
              <a:spLocks noChangeAspect="1"/>
            </p:cNvSpPr>
            <p:nvPr/>
          </p:nvSpPr>
          <p:spPr>
            <a:xfrm rot="18861538">
              <a:off x="7358254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 rot="18861538">
              <a:off x="7573766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 rot="18861538">
              <a:off x="7789279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18861538">
              <a:off x="8004792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0" name="Oval 29"/>
            <p:cNvSpPr>
              <a:spLocks noChangeAspect="1"/>
            </p:cNvSpPr>
            <p:nvPr/>
          </p:nvSpPr>
          <p:spPr>
            <a:xfrm rot="18861538">
              <a:off x="8220304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 rot="18861538">
              <a:off x="8435817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2" name="Oval 31"/>
            <p:cNvSpPr>
              <a:spLocks noChangeAspect="1"/>
            </p:cNvSpPr>
            <p:nvPr/>
          </p:nvSpPr>
          <p:spPr>
            <a:xfrm rot="18861538">
              <a:off x="8651330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 rot="18861538">
              <a:off x="8866842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 rot="18861538">
              <a:off x="9082355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 rot="18861538">
              <a:off x="9297868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 rot="18861538">
              <a:off x="6927228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 rot="18861538">
              <a:off x="7142741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 rot="18861538">
              <a:off x="7358254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39" name="Oval 38"/>
            <p:cNvSpPr>
              <a:spLocks noChangeAspect="1"/>
            </p:cNvSpPr>
            <p:nvPr/>
          </p:nvSpPr>
          <p:spPr>
            <a:xfrm rot="18861538">
              <a:off x="7573766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0" name="Oval 39"/>
            <p:cNvSpPr>
              <a:spLocks noChangeAspect="1"/>
            </p:cNvSpPr>
            <p:nvPr/>
          </p:nvSpPr>
          <p:spPr>
            <a:xfrm rot="18861538">
              <a:off x="7789279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1" name="Oval 40"/>
            <p:cNvSpPr>
              <a:spLocks noChangeAspect="1"/>
            </p:cNvSpPr>
            <p:nvPr/>
          </p:nvSpPr>
          <p:spPr>
            <a:xfrm rot="18861538">
              <a:off x="8004792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 rot="18861538">
              <a:off x="8220304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3" name="Oval 42"/>
            <p:cNvSpPr>
              <a:spLocks noChangeAspect="1"/>
            </p:cNvSpPr>
            <p:nvPr/>
          </p:nvSpPr>
          <p:spPr>
            <a:xfrm rot="18861538">
              <a:off x="8435817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 rot="18861538">
              <a:off x="8651330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 rot="18861538">
              <a:off x="8866842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 rot="18861538">
              <a:off x="9082355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 rot="18861538">
              <a:off x="9297868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 rot="18861538">
              <a:off x="9508851" y="771191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 rot="18861538">
              <a:off x="9724364" y="770950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0" name="Oval 49"/>
            <p:cNvSpPr>
              <a:spLocks noChangeAspect="1"/>
            </p:cNvSpPr>
            <p:nvPr/>
          </p:nvSpPr>
          <p:spPr>
            <a:xfrm rot="18861538">
              <a:off x="9939877" y="770709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1" name="Oval 50"/>
            <p:cNvSpPr>
              <a:spLocks noChangeAspect="1"/>
            </p:cNvSpPr>
            <p:nvPr/>
          </p:nvSpPr>
          <p:spPr>
            <a:xfrm rot="18861538">
              <a:off x="10155389" y="771263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 rot="18861538">
              <a:off x="10370902" y="771022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18861538">
              <a:off x="10586415" y="771576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 rot="18861538">
              <a:off x="10801927" y="771334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5" name="Oval 54"/>
            <p:cNvSpPr>
              <a:spLocks noChangeAspect="1"/>
            </p:cNvSpPr>
            <p:nvPr/>
          </p:nvSpPr>
          <p:spPr>
            <a:xfrm rot="18861538">
              <a:off x="11017440" y="771093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6" name="Oval 55"/>
            <p:cNvSpPr>
              <a:spLocks noChangeAspect="1"/>
            </p:cNvSpPr>
            <p:nvPr/>
          </p:nvSpPr>
          <p:spPr>
            <a:xfrm rot="18861538">
              <a:off x="11232953" y="770852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7" name="Oval 56"/>
            <p:cNvSpPr>
              <a:spLocks noChangeAspect="1"/>
            </p:cNvSpPr>
            <p:nvPr/>
          </p:nvSpPr>
          <p:spPr>
            <a:xfrm rot="18861538">
              <a:off x="11448465" y="771406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8" name="Oval 57"/>
            <p:cNvSpPr>
              <a:spLocks noChangeAspect="1"/>
            </p:cNvSpPr>
            <p:nvPr/>
          </p:nvSpPr>
          <p:spPr>
            <a:xfrm rot="18861538">
              <a:off x="11663978" y="771165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59" name="Oval 58"/>
            <p:cNvSpPr>
              <a:spLocks noChangeAspect="1"/>
            </p:cNvSpPr>
            <p:nvPr/>
          </p:nvSpPr>
          <p:spPr>
            <a:xfrm rot="18861538">
              <a:off x="11879491" y="7709243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 rot="18861538">
              <a:off x="9508851" y="755752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 rot="18861538">
              <a:off x="9724364" y="755511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 rot="18861538">
              <a:off x="9939877" y="7552706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 rot="18861538">
              <a:off x="10155389" y="7558245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 rot="18861538">
              <a:off x="10370902" y="755583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 rot="18861538">
              <a:off x="10586415" y="7561374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 rot="18861538">
              <a:off x="10801927" y="7558962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 rot="18861538">
              <a:off x="11017440" y="7556551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 rot="18861538">
              <a:off x="11232953" y="7554140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 rot="18861538">
              <a:off x="11448465" y="7559679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 rot="18861538">
              <a:off x="11663978" y="7557268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 rot="18861538">
              <a:off x="11879491" y="7554857"/>
              <a:ext cx="64008" cy="6400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264">
                <a:latin typeface="Lato Light" charset="0"/>
              </a:endParaRPr>
            </a:p>
          </p:txBody>
        </p:sp>
      </p:grpSp>
      <p:pic>
        <p:nvPicPr>
          <p:cNvPr id="2" name="Picture Placeholder 1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5" r="141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952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2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59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Jetfabrik - Coloured 9 - Light">
      <a:dk1>
        <a:srgbClr val="2F2F2F"/>
      </a:dk1>
      <a:lt1>
        <a:sysClr val="window" lastClr="FFFFFF"/>
      </a:lt1>
      <a:dk2>
        <a:srgbClr val="2F2F2F"/>
      </a:dk2>
      <a:lt2>
        <a:srgbClr val="FFFFFF"/>
      </a:lt2>
      <a:accent1>
        <a:srgbClr val="557818"/>
      </a:accent1>
      <a:accent2>
        <a:srgbClr val="225E8C"/>
      </a:accent2>
      <a:accent3>
        <a:srgbClr val="DF5419"/>
      </a:accent3>
      <a:accent4>
        <a:srgbClr val="B60919"/>
      </a:accent4>
      <a:accent5>
        <a:srgbClr val="681F52"/>
      </a:accent5>
      <a:accent6>
        <a:srgbClr val="2F2F2F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3526</TotalTime>
  <Words>1210</Words>
  <Application>Microsoft Macintosh PowerPoint</Application>
  <PresentationFormat>Widescreen</PresentationFormat>
  <Paragraphs>318</Paragraphs>
  <Slides>56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8" baseType="lpstr">
      <vt:lpstr>Calibri</vt:lpstr>
      <vt:lpstr>Calibri Light</vt:lpstr>
      <vt:lpstr>Gill Sans</vt:lpstr>
      <vt:lpstr>Lato</vt:lpstr>
      <vt:lpstr>Lato Black</vt:lpstr>
      <vt:lpstr>Lato Bold</vt:lpstr>
      <vt:lpstr>Lato Light</vt:lpstr>
      <vt:lpstr>Lato Regular</vt:lpstr>
      <vt:lpstr>Mangal</vt:lpstr>
      <vt:lpstr>Operator Mono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Hajian</dc:creator>
  <cp:lastModifiedBy>Majid Hajian</cp:lastModifiedBy>
  <cp:revision>512</cp:revision>
  <cp:lastPrinted>2018-03-03T10:26:55Z</cp:lastPrinted>
  <dcterms:created xsi:type="dcterms:W3CDTF">2018-01-23T17:18:06Z</dcterms:created>
  <dcterms:modified xsi:type="dcterms:W3CDTF">2018-03-03T16:42:33Z</dcterms:modified>
</cp:coreProperties>
</file>